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7" r:id="rId1"/>
  </p:sldMasterIdLst>
  <p:sldIdLst>
    <p:sldId id="256" r:id="rId2"/>
  </p:sldIdLst>
  <p:sldSz cx="6858000" cy="9906000" type="A4"/>
  <p:notesSz cx="6888163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5455308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8898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39287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17907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203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76058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8611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9716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87864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3430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9671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1271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0542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842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424628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718722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4345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4AF9F56-0C7A-4533-8F64-2B0DA7E0584A}" type="datetimeFigureOut">
              <a:rPr lang="en-ZA" smtClean="0"/>
              <a:t>2018-02-26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008EAA-CA29-4C64-9CAB-361A21B3A7C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6190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  <p:sldLayoutId id="2147484229" r:id="rId12"/>
    <p:sldLayoutId id="2147484230" r:id="rId13"/>
    <p:sldLayoutId id="2147484231" r:id="rId14"/>
    <p:sldLayoutId id="2147484232" r:id="rId15"/>
    <p:sldLayoutId id="2147484233" r:id="rId16"/>
    <p:sldLayoutId id="2147484234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justice.co.za/" TargetMode="External"/><Relationship Id="rId2" Type="http://schemas.openxmlformats.org/officeDocument/2006/relationships/hyperlink" Target="mailto:danielle@socialjustice.co.za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mailto:accommodation@nelsonscreek.co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56163" y="722674"/>
            <a:ext cx="2172311" cy="365717"/>
          </a:xfrm>
        </p:spPr>
        <p:txBody>
          <a:bodyPr>
            <a:noAutofit/>
          </a:bodyPr>
          <a:lstStyle/>
          <a:p>
            <a:pPr algn="ctr"/>
            <a:r>
              <a:rPr lang="en-ZA" sz="2000" b="1" dirty="0">
                <a:latin typeface="Calibri" panose="020F0502020204030204" pitchFamily="34" charset="0"/>
                <a:cs typeface="Calibri" panose="020F0502020204030204" pitchFamily="34" charset="0"/>
              </a:rPr>
              <a:t>2018 Conference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8542" y="1608595"/>
            <a:ext cx="5443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Presented by Social Justice Foundation  (NPO)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in collaboration with Mediation in Motion MiM (NPO)</a:t>
            </a:r>
            <a:endParaRPr lang="en-ZA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8541" y="2978483"/>
            <a:ext cx="256116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altLang="en-US" sz="1100" b="1" u="sng" dirty="0">
              <a:ea typeface="Calibri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11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Conference Dates</a:t>
            </a: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6-7 March 2018</a:t>
            </a:r>
            <a:endParaRPr lang="en-US" altLang="en-US" sz="1100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altLang="en-US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altLang="en-US" sz="11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08:30 – 16:00 (both days)</a:t>
            </a:r>
          </a:p>
          <a:p>
            <a:r>
              <a:rPr lang="en-US" altLang="en-US" sz="11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Venue</a:t>
            </a:r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Nelson Wine Estate</a:t>
            </a: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	R44,  Windmeul</a:t>
            </a: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	Paarl</a:t>
            </a:r>
          </a:p>
          <a:p>
            <a:endParaRPr lang="en-US" sz="11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1</a:t>
            </a:r>
          </a:p>
          <a:p>
            <a:pPr algn="ctr"/>
            <a:r>
              <a:rPr lang="en-US" altLang="en-US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(Social Justice &amp; Mediation in Motion Mediators)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R1955 – One day only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R2930-00 Both days</a:t>
            </a:r>
          </a:p>
          <a:p>
            <a:pPr algn="ctr"/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2</a:t>
            </a:r>
          </a:p>
          <a:p>
            <a:pPr algn="ctr"/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Registration</a:t>
            </a:r>
          </a:p>
          <a:p>
            <a:pPr algn="ctr"/>
            <a:r>
              <a: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R2300-00 – One day</a:t>
            </a:r>
          </a:p>
          <a:p>
            <a:pPr algn="ctr"/>
            <a:r>
              <a: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R3450-00 Both days</a:t>
            </a:r>
          </a:p>
          <a:p>
            <a:pPr algn="just"/>
            <a:endParaRPr lang="en-US" altLang="en-US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altLang="en-US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3</a:t>
            </a:r>
          </a:p>
          <a:p>
            <a:pPr algn="ctr"/>
            <a:r>
              <a:rPr lang="en-US" alt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 Delegates  - Group Registration</a:t>
            </a:r>
          </a:p>
          <a:p>
            <a:pPr algn="ctr"/>
            <a:r>
              <a:rPr lang="en-US" alt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Contact us for more details</a:t>
            </a:r>
          </a:p>
          <a:p>
            <a:pPr algn="just"/>
            <a:r>
              <a:rPr lang="en-US" altLang="en-US" sz="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1432" y="8654669"/>
            <a:ext cx="6395136" cy="93871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alt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Complete the registration and pay your R500-00 deposit to secure your booking</a:t>
            </a:r>
          </a:p>
          <a:p>
            <a:pPr algn="ctr"/>
            <a:r>
              <a:rPr lang="en-US" alt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Closing date for registrations: 28 February 2018</a:t>
            </a:r>
          </a:p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For more information contact us: </a:t>
            </a:r>
          </a:p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 Telephone 021 850 8548 Cell  071 6736 642 or Email </a:t>
            </a:r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danielle@socialjustice.co.za</a:t>
            </a:r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www.socialjustice.co.za</a:t>
            </a:r>
            <a:endParaRPr lang="en-US" sz="11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ZA" sz="1100" i="1" dirty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ZA" sz="1100" i="1">
                <a:latin typeface="Calibri" panose="020F0502020204030204" pitchFamily="34" charset="0"/>
                <a:cs typeface="Calibri" panose="020F0502020204030204" pitchFamily="34" charset="0"/>
              </a:rPr>
              <a:t>accommodation-contact  Simone </a:t>
            </a:r>
            <a:r>
              <a:rPr lang="en-ZA" sz="1100" u="sng">
                <a:hlinkClick r:id="rId4"/>
              </a:rPr>
              <a:t>accommodation</a:t>
            </a:r>
            <a:r>
              <a:rPr lang="en-ZA" sz="1100" u="sng" dirty="0">
                <a:hlinkClick r:id="rId4"/>
              </a:rPr>
              <a:t>@nelsonscreek.co.za</a:t>
            </a:r>
            <a:endParaRPr lang="en-ZA" sz="11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93093" y="4823814"/>
            <a:ext cx="1870761" cy="6001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1100" b="1" dirty="0">
                <a:latin typeface="Calibri" panose="020F0502020204030204" pitchFamily="34" charset="0"/>
                <a:cs typeface="Calibri" panose="020F0502020204030204" pitchFamily="34" charset="0"/>
              </a:rPr>
              <a:t>NABFAM Accredited</a:t>
            </a:r>
          </a:p>
          <a:p>
            <a:pPr algn="ctr"/>
            <a:r>
              <a:rPr lang="en-ZA" sz="11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ZA" sz="800" b="1" dirty="0">
                <a:latin typeface="Calibri" panose="020F0502020204030204" pitchFamily="34" charset="0"/>
                <a:cs typeface="Calibri" panose="020F0502020204030204" pitchFamily="34" charset="0"/>
              </a:rPr>
              <a:t>SAAM, FAMAC, KAFFAM</a:t>
            </a:r>
            <a:r>
              <a:rPr lang="en-ZA" sz="11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/>
            <a:r>
              <a:rPr lang="en-ZA" sz="1100" b="1" dirty="0">
                <a:latin typeface="Calibri" panose="020F0502020204030204" pitchFamily="34" charset="0"/>
                <a:cs typeface="Calibri" panose="020F0502020204030204" pitchFamily="34" charset="0"/>
              </a:rPr>
              <a:t>5 CPD points each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4644" y="5592742"/>
            <a:ext cx="17428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Presenters include: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 Prof  Alan Rycroft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Prof Sonia Human</a:t>
            </a:r>
          </a:p>
          <a:p>
            <a:pPr>
              <a:buFont typeface="Arial" charset="0"/>
              <a:buChar char="•"/>
              <a:defRPr/>
            </a:pP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Adv Alan Nelson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Dr Lynette Roux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Dr Elzabe Durr-Fitschen</a:t>
            </a:r>
          </a:p>
          <a:p>
            <a:pPr>
              <a:buFont typeface="Arial" charset="0"/>
              <a:buChar char="•"/>
              <a:defRPr/>
            </a:pP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Dr Zenobia Carolus</a:t>
            </a:r>
          </a:p>
          <a:p>
            <a:pPr>
              <a:buFont typeface="Arial" charset="0"/>
              <a:buChar char="•"/>
              <a:defRPr/>
            </a:pP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Bertus Preller</a:t>
            </a:r>
          </a:p>
          <a:p>
            <a:pPr>
              <a:buFont typeface="Arial" charset="0"/>
              <a:buChar char="•"/>
              <a:defRPr/>
            </a:pP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ZA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Denese</a:t>
            </a: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ZA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Lups</a:t>
            </a:r>
            <a:endParaRPr lang="en-ZA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ZA" sz="1000" dirty="0">
                <a:latin typeface="Calibri" panose="020F0502020204030204" pitchFamily="34" charset="0"/>
                <a:cs typeface="Calibri" panose="020F0502020204030204" pitchFamily="34" charset="0"/>
              </a:rPr>
              <a:t>Laurie Greyvenstein</a:t>
            </a: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Prof Rona Newmark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Dr Charles Fleandorp 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Dr Karin Badenhorst</a:t>
            </a:r>
          </a:p>
          <a:p>
            <a:pPr>
              <a:buFont typeface="Arial" charset="0"/>
              <a:buChar char="•"/>
              <a:defRPr/>
            </a:pP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And other experts</a:t>
            </a:r>
            <a:endParaRPr lang="en-ZA" sz="1000" dirty="0">
              <a:solidFill>
                <a:srgbClr val="CB273E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B617C1B-8E9F-43D6-85BD-CE5A14978A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607" y="423442"/>
            <a:ext cx="1088843" cy="1088843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22CF15F-A2BB-40DA-8433-BFC6D93E960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22" y="419913"/>
            <a:ext cx="1682741" cy="8264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5C745DF-4255-43BC-AAB0-5FCF3126AB72}"/>
              </a:ext>
            </a:extLst>
          </p:cNvPr>
          <p:cNvSpPr txBox="1"/>
          <p:nvPr/>
        </p:nvSpPr>
        <p:spPr>
          <a:xfrm>
            <a:off x="1342349" y="1247773"/>
            <a:ext cx="24594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800" dirty="0">
                <a:latin typeface="Calibri" panose="020F0502020204030204" pitchFamily="34" charset="0"/>
                <a:cs typeface="Calibri" panose="020F0502020204030204" pitchFamily="34" charset="0"/>
              </a:rPr>
              <a:t>Social Empowerment Community Network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5FD7E8-2EB0-4301-9AE8-707B5ACA4595}"/>
              </a:ext>
            </a:extLst>
          </p:cNvPr>
          <p:cNvSpPr txBox="1"/>
          <p:nvPr/>
        </p:nvSpPr>
        <p:spPr>
          <a:xfrm>
            <a:off x="1373422" y="2166570"/>
            <a:ext cx="4894028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prstDash val="sysDot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Mediation and Justice in South Africa</a:t>
            </a:r>
            <a:endParaRPr lang="en-ZA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Who are the collaborators in and across industries and how can we ensure that mediation achieves just outcomes?</a:t>
            </a:r>
            <a:endParaRPr lang="en-ZA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63B88A4-1AB8-48D9-9339-2E55F32ECD46}"/>
              </a:ext>
            </a:extLst>
          </p:cNvPr>
          <p:cNvSpPr txBox="1"/>
          <p:nvPr/>
        </p:nvSpPr>
        <p:spPr>
          <a:xfrm>
            <a:off x="2084613" y="7276789"/>
            <a:ext cx="1943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*Includes conference pack, lunch, refreshments and cocktail event. Cash bar available at cocktail*</a:t>
            </a:r>
            <a:endParaRPr lang="en-ZA" sz="1000" dirty="0"/>
          </a:p>
        </p:txBody>
      </p:sp>
      <p:sp>
        <p:nvSpPr>
          <p:cNvPr id="15" name="Scroll: Vertical 14">
            <a:extLst>
              <a:ext uri="{FF2B5EF4-FFF2-40B4-BE49-F238E27FC236}">
                <a16:creationId xmlns:a16="http://schemas.microsoft.com/office/drawing/2014/main" xmlns="" id="{3ECDCB01-E824-45BF-9EAA-BF9BA26BEA39}"/>
              </a:ext>
            </a:extLst>
          </p:cNvPr>
          <p:cNvSpPr/>
          <p:nvPr/>
        </p:nvSpPr>
        <p:spPr>
          <a:xfrm>
            <a:off x="3739703" y="3429000"/>
            <a:ext cx="2561162" cy="1179820"/>
          </a:xfrm>
          <a:prstGeom prst="verticalScroll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65000"/>
              </a:schemeClr>
            </a:solidFill>
            <a:prstDash val="sysDash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21605B2-5D6A-4EAD-B037-AB48F7283674}"/>
              </a:ext>
            </a:extLst>
          </p:cNvPr>
          <p:cNvSpPr txBox="1"/>
          <p:nvPr/>
        </p:nvSpPr>
        <p:spPr>
          <a:xfrm>
            <a:off x="3752179" y="3643994"/>
            <a:ext cx="25152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Keynote</a:t>
            </a:r>
          </a:p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Adv Thuli Madonsela</a:t>
            </a:r>
          </a:p>
          <a:p>
            <a:pPr algn="ctr"/>
            <a:r>
              <a:rPr lang="en-ZA" sz="1400" b="1" dirty="0">
                <a:latin typeface="Calibri" panose="020F0502020204030204" pitchFamily="34" charset="0"/>
                <a:cs typeface="Calibri" panose="020F0502020204030204" pitchFamily="34" charset="0"/>
              </a:rPr>
              <a:t>Judge President John Hlophe</a:t>
            </a:r>
          </a:p>
        </p:txBody>
      </p:sp>
    </p:spTree>
    <p:extLst>
      <p:ext uri="{BB962C8B-B14F-4D97-AF65-F5344CB8AC3E}">
        <p14:creationId xmlns:p14="http://schemas.microsoft.com/office/powerpoint/2010/main" val="1993265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994</TotalTime>
  <Words>192</Words>
  <Application>Microsoft Office PowerPoint</Application>
  <PresentationFormat>A4 Paper (210x297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Parallax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Annekeg</dc:creator>
  <cp:lastModifiedBy>John De Villiers</cp:lastModifiedBy>
  <cp:revision>48</cp:revision>
  <cp:lastPrinted>2018-02-02T18:41:41Z</cp:lastPrinted>
  <dcterms:created xsi:type="dcterms:W3CDTF">2016-05-19T12:34:10Z</dcterms:created>
  <dcterms:modified xsi:type="dcterms:W3CDTF">2018-02-26T08:22:54Z</dcterms:modified>
</cp:coreProperties>
</file>