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91" r:id="rId3"/>
    <p:sldId id="273" r:id="rId4"/>
    <p:sldId id="274" r:id="rId5"/>
    <p:sldId id="282" r:id="rId6"/>
    <p:sldId id="281" r:id="rId7"/>
    <p:sldId id="290" r:id="rId8"/>
    <p:sldId id="303" r:id="rId9"/>
    <p:sldId id="289" r:id="rId10"/>
    <p:sldId id="288" r:id="rId11"/>
    <p:sldId id="294" r:id="rId12"/>
    <p:sldId id="293" r:id="rId13"/>
    <p:sldId id="292" r:id="rId14"/>
    <p:sldId id="304" r:id="rId15"/>
    <p:sldId id="301" r:id="rId16"/>
    <p:sldId id="300" r:id="rId17"/>
    <p:sldId id="299" r:id="rId18"/>
    <p:sldId id="298" r:id="rId19"/>
    <p:sldId id="297" r:id="rId20"/>
    <p:sldId id="305" r:id="rId21"/>
    <p:sldId id="306" r:id="rId22"/>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3246" autoAdjust="0"/>
  </p:normalViewPr>
  <p:slideViewPr>
    <p:cSldViewPr>
      <p:cViewPr varScale="1">
        <p:scale>
          <a:sx n="79" d="100"/>
          <a:sy n="79" d="100"/>
        </p:scale>
        <p:origin x="228" y="84"/>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395E74AE-D1BA-405B-AE2A-FC4D07F9EA39}" type="datetimeFigureOut">
              <a:rPr lang="en-ZA" smtClean="0"/>
              <a:t>2018/10/25</a:t>
            </a:fld>
            <a:endParaRPr lang="en-ZA" dirty="0"/>
          </a:p>
        </p:txBody>
      </p:sp>
      <p:sp>
        <p:nvSpPr>
          <p:cNvPr id="4" name="Slide Image Placeholder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5BA8EA-7C9D-4C60-9890-64AFEDE77E31}" type="slidenum">
              <a:rPr lang="en-ZA" smtClean="0"/>
              <a:t>‹#›</a:t>
            </a:fld>
            <a:endParaRPr lang="en-ZA" dirty="0"/>
          </a:p>
        </p:txBody>
      </p:sp>
    </p:spTree>
    <p:extLst>
      <p:ext uri="{BB962C8B-B14F-4D97-AF65-F5344CB8AC3E}">
        <p14:creationId xmlns:p14="http://schemas.microsoft.com/office/powerpoint/2010/main" val="2996036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DLR Powerpoint Presentation.jpg"/>
          <p:cNvPicPr>
            <a:picLocks noChangeAspect="1"/>
          </p:cNvPicPr>
          <p:nvPr userDrawn="1"/>
        </p:nvPicPr>
        <p:blipFill rotWithShape="1">
          <a:blip r:embed="rId2"/>
          <a:srcRect b="20133"/>
          <a:stretch/>
        </p:blipFill>
        <p:spPr>
          <a:xfrm>
            <a:off x="-6470" y="0"/>
            <a:ext cx="9912470" cy="5733256"/>
          </a:xfrm>
          <a:prstGeom prst="rect">
            <a:avLst/>
          </a:prstGeom>
        </p:spPr>
      </p:pic>
      <p:sp>
        <p:nvSpPr>
          <p:cNvPr id="2" name="Title 1"/>
          <p:cNvSpPr>
            <a:spLocks noGrp="1"/>
          </p:cNvSpPr>
          <p:nvPr>
            <p:ph type="ctrTitle"/>
          </p:nvPr>
        </p:nvSpPr>
        <p:spPr>
          <a:xfrm>
            <a:off x="742950" y="1295400"/>
            <a:ext cx="8420100" cy="1470025"/>
          </a:xfrm>
        </p:spPr>
        <p:txBody>
          <a:bodyPr/>
          <a:lstStyle>
            <a:lvl1pPr>
              <a:defRPr>
                <a:solidFill>
                  <a:schemeClr val="bg1"/>
                </a:solidFill>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485900" y="3051174"/>
            <a:ext cx="6934200" cy="1752600"/>
          </a:xfrm>
        </p:spPr>
        <p:txBody>
          <a:bodyPr/>
          <a:lstStyle>
            <a:lvl1pPr marL="0" indent="0" algn="ctr">
              <a:buNone/>
              <a:defRPr>
                <a:solidFill>
                  <a:schemeClr val="bg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2938F2-5168-4B3A-8FCA-5A188010D12C}" type="slidenum">
              <a:rPr lang="en-US" smtClean="0"/>
              <a:t>‹#›</a:t>
            </a:fld>
            <a:endParaRPr lang="en-US" dirty="0"/>
          </a:p>
        </p:txBody>
      </p:sp>
    </p:spTree>
    <p:extLst>
      <p:ext uri="{BB962C8B-B14F-4D97-AF65-F5344CB8AC3E}">
        <p14:creationId xmlns:p14="http://schemas.microsoft.com/office/powerpoint/2010/main" val="1274406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95300" y="1600201"/>
            <a:ext cx="8915400" cy="398903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2938F2-5168-4B3A-8FCA-5A188010D12C}" type="slidenum">
              <a:rPr lang="en-US" smtClean="0"/>
              <a:t>‹#›</a:t>
            </a:fld>
            <a:endParaRPr lang="en-US" dirty="0"/>
          </a:p>
        </p:txBody>
      </p:sp>
    </p:spTree>
    <p:extLst>
      <p:ext uri="{BB962C8B-B14F-4D97-AF65-F5344CB8AC3E}">
        <p14:creationId xmlns:p14="http://schemas.microsoft.com/office/powerpoint/2010/main" val="3429970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95300" y="1600201"/>
            <a:ext cx="4375150" cy="4038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35550" y="1600201"/>
            <a:ext cx="4375150" cy="41147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Footer Placeholder 4"/>
          <p:cNvSpPr>
            <a:spLocks noGrp="1"/>
          </p:cNvSpPr>
          <p:nvPr>
            <p:ph type="ftr" sz="quarter" idx="11"/>
          </p:nvPr>
        </p:nvSpPr>
        <p:spPr>
          <a:xfrm>
            <a:off x="3384550" y="6356351"/>
            <a:ext cx="3136900" cy="365125"/>
          </a:xfrm>
        </p:spPr>
        <p:txBody>
          <a:bodyPr/>
          <a:lstStyle/>
          <a:p>
            <a:endParaRPr lang="en-US" dirty="0"/>
          </a:p>
        </p:txBody>
      </p:sp>
      <p:sp>
        <p:nvSpPr>
          <p:cNvPr id="14" name="Slide Number Placeholder 5"/>
          <p:cNvSpPr>
            <a:spLocks noGrp="1"/>
          </p:cNvSpPr>
          <p:nvPr>
            <p:ph type="sldNum" sz="quarter" idx="12"/>
          </p:nvPr>
        </p:nvSpPr>
        <p:spPr>
          <a:xfrm>
            <a:off x="7099300" y="6356351"/>
            <a:ext cx="2311400" cy="365125"/>
          </a:xfrm>
        </p:spPr>
        <p:txBody>
          <a:bodyPr/>
          <a:lstStyle/>
          <a:p>
            <a:fld id="{3B2938F2-5168-4B3A-8FCA-5A188010D12C}" type="slidenum">
              <a:rPr lang="en-US" smtClean="0"/>
              <a:t>‹#›</a:t>
            </a:fld>
            <a:endParaRPr lang="en-US" dirty="0"/>
          </a:p>
        </p:txBody>
      </p:sp>
    </p:spTree>
    <p:extLst>
      <p:ext uri="{BB962C8B-B14F-4D97-AF65-F5344CB8AC3E}">
        <p14:creationId xmlns:p14="http://schemas.microsoft.com/office/powerpoint/2010/main" val="3813624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smtClean="0"/>
              <a:t>Click to edit Master 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544312"/>
            <a:ext cx="9906000" cy="1313688"/>
          </a:xfrm>
          <a:prstGeom prst="rect">
            <a:avLst/>
          </a:prstGeom>
        </p:spPr>
      </p:pic>
      <p:sp>
        <p:nvSpPr>
          <p:cNvPr id="8" name="Footer Placeholder 4"/>
          <p:cNvSpPr>
            <a:spLocks noGrp="1"/>
          </p:cNvSpPr>
          <p:nvPr>
            <p:ph type="ftr" sz="quarter" idx="11"/>
          </p:nvPr>
        </p:nvSpPr>
        <p:spPr>
          <a:xfrm>
            <a:off x="3384550" y="6356351"/>
            <a:ext cx="3136900" cy="365125"/>
          </a:xfrm>
        </p:spPr>
        <p:txBody>
          <a:bodyPr/>
          <a:lstStyle/>
          <a:p>
            <a:endParaRPr lang="en-US" dirty="0"/>
          </a:p>
        </p:txBody>
      </p:sp>
      <p:sp>
        <p:nvSpPr>
          <p:cNvPr id="9" name="Slide Number Placeholder 5"/>
          <p:cNvSpPr>
            <a:spLocks noGrp="1"/>
          </p:cNvSpPr>
          <p:nvPr>
            <p:ph type="sldNum" sz="quarter" idx="12"/>
          </p:nvPr>
        </p:nvSpPr>
        <p:spPr>
          <a:xfrm>
            <a:off x="7099300" y="6356351"/>
            <a:ext cx="2311400" cy="365125"/>
          </a:xfrm>
        </p:spPr>
        <p:txBody>
          <a:bodyPr/>
          <a:lstStyle/>
          <a:p>
            <a:fld id="{3B2938F2-5168-4B3A-8FCA-5A188010D12C}" type="slidenum">
              <a:rPr lang="en-US" smtClean="0"/>
              <a:t>‹#›</a:t>
            </a:fld>
            <a:endParaRPr lang="en-US" dirty="0"/>
          </a:p>
        </p:txBody>
      </p:sp>
    </p:spTree>
    <p:extLst>
      <p:ext uri="{BB962C8B-B14F-4D97-AF65-F5344CB8AC3E}">
        <p14:creationId xmlns:p14="http://schemas.microsoft.com/office/powerpoint/2010/main" val="28936597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95300" y="1600201"/>
            <a:ext cx="8915400" cy="394411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B2BDD-6ED8-4D1A-924B-691C8BB62CC9}" type="datetimeFigureOut">
              <a:rPr lang="en-US" smtClean="0"/>
              <a:t>10/25/2018</a:t>
            </a:fld>
            <a:endParaRPr lang="en-US" dirty="0"/>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938F2-5168-4B3A-8FCA-5A188010D12C}" type="slidenum">
              <a:rPr lang="en-US" smtClean="0"/>
              <a:t>‹#›</a:t>
            </a:fld>
            <a:endParaRPr lang="en-US" dirty="0"/>
          </a:p>
        </p:txBody>
      </p:sp>
      <p:pic>
        <p:nvPicPr>
          <p:cNvPr id="7" name="Picture 6"/>
          <p:cNvPicPr>
            <a:picLocks noChangeAspect="1"/>
          </p:cNvPicPr>
          <p:nvPr/>
        </p:nvPicPr>
        <p:blipFill rotWithShape="1">
          <a:blip r:embed="rId6" cstate="print">
            <a:extLst>
              <a:ext uri="{28A0092B-C50C-407E-A947-70E740481C1C}">
                <a14:useLocalDpi xmlns:a14="http://schemas.microsoft.com/office/drawing/2010/main" val="0"/>
              </a:ext>
            </a:extLst>
          </a:blip>
          <a:srcRect l="450"/>
          <a:stretch/>
        </p:blipFill>
        <p:spPr>
          <a:xfrm>
            <a:off x="0" y="5544312"/>
            <a:ext cx="9906000" cy="1313688"/>
          </a:xfrm>
          <a:prstGeom prst="rect">
            <a:avLst/>
          </a:prstGeom>
        </p:spPr>
      </p:pic>
      <p:sp>
        <p:nvSpPr>
          <p:cNvPr id="9" name="Slide Number Placeholder 5"/>
          <p:cNvSpPr txBox="1">
            <a:spLocks/>
          </p:cNvSpPr>
          <p:nvPr/>
        </p:nvSpPr>
        <p:spPr>
          <a:xfrm>
            <a:off x="7099300" y="6356351"/>
            <a:ext cx="23114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3B2938F2-5168-4B3A-8FCA-5A188010D12C}" type="slidenum">
              <a:rPr lang="en-US" sz="1200" smtClean="0"/>
              <a:pPr algn="r"/>
              <a:t>‹#›</a:t>
            </a:fld>
            <a:endParaRPr lang="en-US" dirty="0"/>
          </a:p>
        </p:txBody>
      </p:sp>
    </p:spTree>
    <p:extLst>
      <p:ext uri="{BB962C8B-B14F-4D97-AF65-F5344CB8AC3E}">
        <p14:creationId xmlns:p14="http://schemas.microsoft.com/office/powerpoint/2010/main" val="1484473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42950" y="1295400"/>
            <a:ext cx="8420100" cy="1752600"/>
          </a:xfrm>
        </p:spPr>
        <p:txBody>
          <a:bodyPr>
            <a:noAutofit/>
          </a:bodyPr>
          <a:lstStyle/>
          <a:p>
            <a:r>
              <a:rPr lang="en-US" sz="3200" b="1" cap="all" dirty="0">
                <a:effectLst>
                  <a:outerShdw blurRad="38100" dist="38100" dir="2700000" algn="tl">
                    <a:srgbClr val="000000">
                      <a:alpha val="43137"/>
                    </a:srgbClr>
                  </a:outerShdw>
                </a:effectLst>
                <a:latin typeface="Century Gothic"/>
                <a:cs typeface="Century Gothic"/>
              </a:rPr>
              <a:t>RESPONSE TO SUBMISSIONS MADE ON THE ELECTRONIC DEEDS REGISTRATION SYSTEM BILL [B35 - 2017</a:t>
            </a:r>
            <a:r>
              <a:rPr lang="en-US" sz="3200" b="1" cap="all" dirty="0" smtClean="0">
                <a:effectLst>
                  <a:outerShdw blurRad="38100" dist="38100" dir="2700000" algn="tl">
                    <a:srgbClr val="000000">
                      <a:alpha val="43137"/>
                    </a:srgbClr>
                  </a:outerShdw>
                </a:effectLst>
                <a:latin typeface="Century Gothic"/>
                <a:cs typeface="Century Gothic"/>
              </a:rPr>
              <a:t>] </a:t>
            </a:r>
            <a:endParaRPr lang="en-ZA" sz="3200" b="1" cap="all" dirty="0">
              <a:effectLst>
                <a:outerShdw blurRad="38100" dist="38100" dir="2700000" algn="tl">
                  <a:srgbClr val="000000">
                    <a:alpha val="43137"/>
                  </a:srgbClr>
                </a:outerShdw>
              </a:effectLst>
              <a:latin typeface="Century Gothic"/>
              <a:cs typeface="Century Gothic"/>
            </a:endParaRPr>
          </a:p>
        </p:txBody>
      </p:sp>
      <p:sp>
        <p:nvSpPr>
          <p:cNvPr id="5" name="Subtitle 4"/>
          <p:cNvSpPr>
            <a:spLocks noGrp="1"/>
          </p:cNvSpPr>
          <p:nvPr>
            <p:ph type="subTitle" idx="1"/>
          </p:nvPr>
        </p:nvSpPr>
        <p:spPr>
          <a:xfrm>
            <a:off x="2819400" y="4114800"/>
            <a:ext cx="6934200" cy="1298574"/>
          </a:xfrm>
        </p:spPr>
        <p:txBody>
          <a:bodyPr>
            <a:noAutofit/>
          </a:bodyPr>
          <a:lstStyle/>
          <a:p>
            <a:pPr algn="r"/>
            <a:r>
              <a:rPr lang="en-ZA" sz="2000" cap="all" dirty="0" smtClean="0">
                <a:latin typeface="Century Gothic" panose="020B0502020202020204" pitchFamily="34" charset="0"/>
              </a:rPr>
              <a:t>PRESENTED TO </a:t>
            </a:r>
            <a:r>
              <a:rPr lang="en-US" sz="2000" dirty="0">
                <a:latin typeface="Century Gothic" panose="020B0502020202020204" pitchFamily="34" charset="0"/>
              </a:rPr>
              <a:t>PORTFOLIO COMMITTEE ON RURAL DEVELOPMENT AND LAND </a:t>
            </a:r>
            <a:r>
              <a:rPr lang="en-US" sz="2000" dirty="0" smtClean="0">
                <a:latin typeface="Century Gothic" panose="020B0502020202020204" pitchFamily="34" charset="0"/>
              </a:rPr>
              <a:t>REFORM</a:t>
            </a:r>
          </a:p>
          <a:p>
            <a:pPr algn="r"/>
            <a:r>
              <a:rPr lang="en-US" sz="2000" dirty="0" smtClean="0">
                <a:latin typeface="Century Gothic" panose="020B0502020202020204" pitchFamily="34" charset="0"/>
              </a:rPr>
              <a:t>OCTOBER  2018 </a:t>
            </a:r>
            <a:endParaRPr lang="en-ZA" sz="2000" dirty="0">
              <a:latin typeface="Century Gothic" panose="020B0502020202020204" pitchFamily="34" charset="0"/>
            </a:endParaRPr>
          </a:p>
          <a:p>
            <a:pPr algn="r"/>
            <a:endParaRPr lang="en-ZA" sz="2000" cap="all" dirty="0">
              <a:latin typeface="Century Gothic" panose="020B0502020202020204" pitchFamily="34" charset="0"/>
            </a:endParaRPr>
          </a:p>
        </p:txBody>
      </p:sp>
    </p:spTree>
    <p:extLst>
      <p:ext uri="{BB962C8B-B14F-4D97-AF65-F5344CB8AC3E}">
        <p14:creationId xmlns:p14="http://schemas.microsoft.com/office/powerpoint/2010/main" val="29289699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13306522"/>
              </p:ext>
            </p:extLst>
          </p:nvPr>
        </p:nvGraphicFramePr>
        <p:xfrm>
          <a:off x="228600" y="304800"/>
          <a:ext cx="9448800" cy="5257800"/>
        </p:xfrm>
        <a:graphic>
          <a:graphicData uri="http://schemas.openxmlformats.org/drawingml/2006/table">
            <a:tbl>
              <a:tblPr firstRow="1" bandRow="1">
                <a:tableStyleId>{F5AB1C69-6EDB-4FF4-983F-18BD219EF322}</a:tableStyleId>
              </a:tblPr>
              <a:tblGrid>
                <a:gridCol w="895513">
                  <a:extLst>
                    <a:ext uri="{9D8B030D-6E8A-4147-A177-3AD203B41FA5}">
                      <a16:colId xmlns:a16="http://schemas.microsoft.com/office/drawing/2014/main" val="20000"/>
                    </a:ext>
                  </a:extLst>
                </a:gridCol>
                <a:gridCol w="5454487">
                  <a:extLst>
                    <a:ext uri="{9D8B030D-6E8A-4147-A177-3AD203B41FA5}">
                      <a16:colId xmlns:a16="http://schemas.microsoft.com/office/drawing/2014/main" val="20001"/>
                    </a:ext>
                  </a:extLst>
                </a:gridCol>
                <a:gridCol w="3098800">
                  <a:extLst>
                    <a:ext uri="{9D8B030D-6E8A-4147-A177-3AD203B41FA5}">
                      <a16:colId xmlns:a16="http://schemas.microsoft.com/office/drawing/2014/main" val="20002"/>
                    </a:ext>
                  </a:extLst>
                </a:gridCol>
              </a:tblGrid>
              <a:tr h="733159">
                <a:tc>
                  <a:txBody>
                    <a:bodyPr/>
                    <a:lstStyle/>
                    <a:p>
                      <a:pPr algn="ctr"/>
                      <a:r>
                        <a:rPr lang="en-US" sz="1400" dirty="0" smtClean="0">
                          <a:latin typeface="Bahnschrift SemiBold" panose="020B0502040204020203" pitchFamily="34" charset="0"/>
                        </a:rPr>
                        <a:t>Clause</a:t>
                      </a:r>
                    </a:p>
                  </a:txBody>
                  <a:tcPr anchor="ctr"/>
                </a:tc>
                <a:tc>
                  <a:txBody>
                    <a:bodyPr/>
                    <a:lstStyle/>
                    <a:p>
                      <a:pPr algn="ctr"/>
                      <a:r>
                        <a:rPr lang="en-US" sz="1400" dirty="0" smtClean="0">
                          <a:latin typeface="Bahnschrift SemiBold" panose="020B0502040204020203" pitchFamily="34" charset="0"/>
                        </a:rPr>
                        <a:t>Comment</a:t>
                      </a:r>
                      <a:endParaRPr lang="en-US" sz="1400" dirty="0">
                        <a:latin typeface="Bahnschrift SemiBold" panose="020B0502040204020203" pitchFamily="34" charset="0"/>
                        <a:cs typeface="Arial" pitchFamily="34" charset="0"/>
                      </a:endParaRPr>
                    </a:p>
                  </a:txBody>
                  <a:tcPr anchor="ctr"/>
                </a:tc>
                <a:tc>
                  <a:txBody>
                    <a:bodyPr/>
                    <a:lstStyle/>
                    <a:p>
                      <a:pPr algn="ctr"/>
                      <a:r>
                        <a:rPr lang="en-US" sz="1400" dirty="0" smtClean="0">
                          <a:latin typeface="Bahnschrift SemiBold" panose="020B0502040204020203" pitchFamily="34" charset="0"/>
                        </a:rPr>
                        <a:t>Response</a:t>
                      </a:r>
                      <a:endParaRPr lang="en-US" sz="1400" dirty="0">
                        <a:latin typeface="Bahnschrift SemiBold" panose="020B0502040204020203" pitchFamily="34" charset="0"/>
                        <a:cs typeface="Arial" pitchFamily="34" charset="0"/>
                      </a:endParaRPr>
                    </a:p>
                  </a:txBody>
                  <a:tcPr anchor="ctr"/>
                </a:tc>
                <a:extLst>
                  <a:ext uri="{0D108BD9-81ED-4DB2-BD59-A6C34878D82A}">
                    <a16:rowId xmlns:a16="http://schemas.microsoft.com/office/drawing/2014/main" val="10000"/>
                  </a:ext>
                </a:extLst>
              </a:tr>
              <a:tr h="4524641">
                <a:tc>
                  <a:txBody>
                    <a:bodyPr/>
                    <a:lstStyle/>
                    <a:p>
                      <a:pPr algn="just"/>
                      <a:r>
                        <a:rPr lang="en-US" sz="1400" dirty="0" smtClean="0">
                          <a:latin typeface="Century Gothic"/>
                          <a:cs typeface="Century Gothic"/>
                        </a:rPr>
                        <a:t>4</a:t>
                      </a:r>
                      <a:endParaRPr lang="en-US" sz="1400" dirty="0">
                        <a:latin typeface="Century Gothic"/>
                        <a:cs typeface="Century Gothic"/>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ZA" sz="1400" b="1" u="sng" dirty="0" smtClean="0">
                          <a:latin typeface="Century Gothic"/>
                          <a:cs typeface="Century Gothic"/>
                        </a:rPr>
                        <a:t>MARK HEYINK : Attorney, Notary &amp; Conveyancer </a:t>
                      </a:r>
                    </a:p>
                    <a:p>
                      <a:pPr algn="just"/>
                      <a:endParaRPr lang="en-ZA" sz="1400" dirty="0" smtClean="0">
                        <a:latin typeface="Century Gothic"/>
                        <a:cs typeface="Century Gothic"/>
                      </a:endParaRPr>
                    </a:p>
                    <a:p>
                      <a:pPr algn="just"/>
                      <a:r>
                        <a:rPr lang="en-ZA" sz="1400" i="1" dirty="0" smtClean="0">
                          <a:latin typeface="Century Gothic"/>
                          <a:cs typeface="Century Gothic"/>
                        </a:rPr>
                        <a:t>“Any user of the electronic deeds registration system authorised by the regulations must be registered in the manner and under the conditions as may be directed by the Chief Registrar of Deeds”. </a:t>
                      </a:r>
                    </a:p>
                    <a:p>
                      <a:pPr algn="just"/>
                      <a:endParaRPr lang="en-ZA" sz="1400" dirty="0" smtClean="0">
                        <a:latin typeface="Century Gothic"/>
                        <a:cs typeface="Century Gothic"/>
                      </a:endParaRPr>
                    </a:p>
                    <a:p>
                      <a:pPr algn="just"/>
                      <a:r>
                        <a:rPr lang="en-ZA" sz="1400" b="1" u="sng" dirty="0" smtClean="0">
                          <a:latin typeface="Century Gothic"/>
                          <a:cs typeface="Century Gothic"/>
                        </a:rPr>
                        <a:t>Comment and recommendation</a:t>
                      </a:r>
                    </a:p>
                    <a:p>
                      <a:pPr algn="just"/>
                      <a:endParaRPr lang="en-ZA" sz="1400" dirty="0" smtClean="0">
                        <a:latin typeface="Century Gothic"/>
                        <a:cs typeface="Century Gothic"/>
                      </a:endParaRPr>
                    </a:p>
                    <a:p>
                      <a:pPr algn="just"/>
                      <a:r>
                        <a:rPr lang="en-ZA" sz="1400" dirty="0" smtClean="0">
                          <a:latin typeface="Century Gothic"/>
                          <a:cs typeface="Century Gothic"/>
                        </a:rPr>
                        <a:t>The use of AES will facilitate the authentication of a user in the access control process, if properly configured with a robust access control application. The provision is very wide and allows this to be addressed but integration with third party systems (the control of access of which is not part of the EDRS) must also be facilitated. See prior comment in this regard.</a:t>
                      </a:r>
                      <a:endParaRPr lang="en-US" sz="1400" dirty="0">
                        <a:latin typeface="Century Gothic"/>
                        <a:cs typeface="Century Gothic"/>
                      </a:endParaRPr>
                    </a:p>
                  </a:txBody>
                  <a:tcPr/>
                </a:tc>
                <a:tc>
                  <a:txBody>
                    <a:bodyPr/>
                    <a:lstStyle/>
                    <a:p>
                      <a:pPr algn="just"/>
                      <a:r>
                        <a:rPr lang="en-ZA" sz="1400" dirty="0" smtClean="0">
                          <a:latin typeface="Century Gothic"/>
                          <a:cs typeface="Century Gothic"/>
                        </a:rPr>
                        <a:t>The registration of users will be in the manner and under conditions as directed by Chief Registrar of Deeds.  </a:t>
                      </a:r>
                    </a:p>
                    <a:p>
                      <a:pPr algn="just"/>
                      <a:endParaRPr lang="en-ZA" sz="1400" dirty="0" smtClean="0">
                        <a:latin typeface="Century Gothic"/>
                        <a:cs typeface="Century Gothic"/>
                      </a:endParaRPr>
                    </a:p>
                    <a:p>
                      <a:pPr algn="just"/>
                      <a:r>
                        <a:rPr lang="en-ZA" sz="1400" dirty="0" smtClean="0">
                          <a:latin typeface="Century Gothic"/>
                          <a:cs typeface="Century Gothic"/>
                        </a:rPr>
                        <a:t>There will be different levels of authorised users and a data base will be kept. Registration</a:t>
                      </a:r>
                      <a:r>
                        <a:rPr lang="en-ZA" sz="1400" baseline="0" dirty="0" smtClean="0">
                          <a:latin typeface="Century Gothic"/>
                          <a:cs typeface="Century Gothic"/>
                        </a:rPr>
                        <a:t> will be subject to conditions which will include the facilitation of access through a Chief Registrar of </a:t>
                      </a:r>
                      <a:r>
                        <a:rPr lang="en-ZA" sz="1400" baseline="0" dirty="0" err="1" smtClean="0">
                          <a:latin typeface="Century Gothic"/>
                          <a:cs typeface="Century Gothic"/>
                        </a:rPr>
                        <a:t>Deeds’directive</a:t>
                      </a:r>
                      <a:r>
                        <a:rPr lang="en-ZA" sz="1400" baseline="0" dirty="0" smtClean="0">
                          <a:latin typeface="Century Gothic"/>
                          <a:cs typeface="Century Gothic"/>
                        </a:rPr>
                        <a:t>. </a:t>
                      </a:r>
                      <a:endParaRPr lang="en-US" sz="1400"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6810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86003010"/>
              </p:ext>
            </p:extLst>
          </p:nvPr>
        </p:nvGraphicFramePr>
        <p:xfrm>
          <a:off x="152400" y="152400"/>
          <a:ext cx="9601201" cy="5486400"/>
        </p:xfrm>
        <a:graphic>
          <a:graphicData uri="http://schemas.openxmlformats.org/drawingml/2006/table">
            <a:tbl>
              <a:tblPr firstRow="1" bandRow="1">
                <a:tableStyleId>{F5AB1C69-6EDB-4FF4-983F-18BD219EF322}</a:tableStyleId>
              </a:tblPr>
              <a:tblGrid>
                <a:gridCol w="762000">
                  <a:extLst>
                    <a:ext uri="{9D8B030D-6E8A-4147-A177-3AD203B41FA5}">
                      <a16:colId xmlns:a16="http://schemas.microsoft.com/office/drawing/2014/main" val="20000"/>
                    </a:ext>
                  </a:extLst>
                </a:gridCol>
                <a:gridCol w="5638801">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670998">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4815402">
                <a:tc>
                  <a:txBody>
                    <a:bodyPr/>
                    <a:lstStyle/>
                    <a:p>
                      <a:pPr algn="just"/>
                      <a:r>
                        <a:rPr lang="en-US" sz="1400" dirty="0" smtClean="0">
                          <a:latin typeface="Century Gothic"/>
                          <a:cs typeface="Century Gothic"/>
                        </a:rPr>
                        <a:t>4</a:t>
                      </a:r>
                      <a:endParaRPr lang="en-US" sz="1400" dirty="0">
                        <a:latin typeface="Century Gothic"/>
                        <a:cs typeface="Century Gothic"/>
                      </a:endParaRPr>
                    </a:p>
                  </a:txBody>
                  <a:tcPr/>
                </a:tc>
                <a:tc>
                  <a:txBody>
                    <a:bodyPr/>
                    <a:lstStyle/>
                    <a:p>
                      <a:pPr algn="just"/>
                      <a:r>
                        <a:rPr lang="en-US" sz="1400" b="1" dirty="0" smtClean="0">
                          <a:latin typeface="Century Gothic"/>
                          <a:cs typeface="Century Gothic"/>
                        </a:rPr>
                        <a:t>LIGHTSTONE PROPERTY</a:t>
                      </a:r>
                    </a:p>
                    <a:p>
                      <a:pPr algn="just"/>
                      <a:endParaRPr lang="en-US" sz="1400" dirty="0" smtClean="0">
                        <a:latin typeface="Century Gothic"/>
                        <a:cs typeface="Century Gothic"/>
                      </a:endParaRPr>
                    </a:p>
                    <a:p>
                      <a:pPr algn="just"/>
                      <a:r>
                        <a:rPr lang="en-US" sz="1400" dirty="0" smtClean="0">
                          <a:latin typeface="Century Gothic"/>
                          <a:cs typeface="Century Gothic"/>
                        </a:rPr>
                        <a:t>Clause 4 of the Bill provides that an user of the e-DRS must be registered in the prescribed manner, but no further information is provided in relation to the access of an </a:t>
                      </a:r>
                      <a:r>
                        <a:rPr lang="en-US" sz="1400" dirty="0" err="1" smtClean="0">
                          <a:latin typeface="Century Gothic"/>
                          <a:cs typeface="Century Gothic"/>
                        </a:rPr>
                        <a:t>authorised</a:t>
                      </a:r>
                      <a:r>
                        <a:rPr lang="en-US" sz="1400" dirty="0" smtClean="0">
                          <a:latin typeface="Century Gothic"/>
                          <a:cs typeface="Century Gothic"/>
                        </a:rPr>
                        <a:t> user in relation to the data that will be stored by the e-DRS.</a:t>
                      </a:r>
                    </a:p>
                    <a:p>
                      <a:pPr algn="just"/>
                      <a:endParaRPr lang="en-US" sz="1400" dirty="0" smtClean="0">
                        <a:latin typeface="Century Gothic"/>
                        <a:cs typeface="Century Gothic"/>
                      </a:endParaRPr>
                    </a:p>
                    <a:p>
                      <a:pPr algn="just"/>
                      <a:endParaRPr lang="en-US" sz="1400" dirty="0" smtClean="0">
                        <a:latin typeface="Century Gothic"/>
                        <a:cs typeface="Century Gothic"/>
                      </a:endParaRPr>
                    </a:p>
                    <a:p>
                      <a:pPr algn="just"/>
                      <a:r>
                        <a:rPr lang="en-US" sz="1400" dirty="0" smtClean="0">
                          <a:latin typeface="Century Gothic"/>
                          <a:cs typeface="Century Gothic"/>
                        </a:rPr>
                        <a:t>We would like to clarify whether current users of data from the Deeds Registries, such</a:t>
                      </a:r>
                      <a:r>
                        <a:rPr lang="en-US" sz="1400" baseline="0" dirty="0" smtClean="0">
                          <a:latin typeface="Century Gothic"/>
                          <a:cs typeface="Century Gothic"/>
                        </a:rPr>
                        <a:t> as ourselves, would have the same access to the e-DRS as it currently has to the existing Deeds Registry</a:t>
                      </a:r>
                    </a:p>
                    <a:p>
                      <a:pPr algn="just"/>
                      <a:endParaRPr lang="en-US" sz="1400" baseline="0" dirty="0" smtClean="0">
                        <a:latin typeface="Century Gothic"/>
                        <a:cs typeface="Century Gothic"/>
                      </a:endParaRPr>
                    </a:p>
                    <a:p>
                      <a:pPr algn="just"/>
                      <a:r>
                        <a:rPr lang="en-US" sz="1400" baseline="0" dirty="0" smtClean="0">
                          <a:latin typeface="Century Gothic"/>
                          <a:cs typeface="Century Gothic"/>
                        </a:rPr>
                        <a:t>We would also like to suggest that in terms of which </a:t>
                      </a:r>
                      <a:r>
                        <a:rPr lang="en-US" sz="1400" baseline="0" dirty="0" err="1" smtClean="0">
                          <a:latin typeface="Century Gothic"/>
                          <a:cs typeface="Century Gothic"/>
                        </a:rPr>
                        <a:t>authorised</a:t>
                      </a:r>
                      <a:r>
                        <a:rPr lang="en-US" sz="1400" baseline="0" dirty="0" smtClean="0">
                          <a:latin typeface="Century Gothic"/>
                          <a:cs typeface="Century Gothic"/>
                        </a:rPr>
                        <a:t> users may access data be prescribed with a bit more certainty as what the practice, in the interest of regulating the use of the data</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The purpose of the EDRS Bill is to provide for performing</a:t>
                      </a:r>
                      <a:r>
                        <a:rPr lang="en-US" sz="1400" baseline="0" dirty="0" smtClean="0">
                          <a:latin typeface="Century Gothic"/>
                          <a:cs typeface="Century Gothic"/>
                        </a:rPr>
                        <a:t> certain administration actions electronically.</a:t>
                      </a:r>
                    </a:p>
                    <a:p>
                      <a:pPr algn="just"/>
                      <a:endParaRPr lang="en-US" sz="1400" baseline="0" dirty="0" smtClean="0">
                        <a:latin typeface="Century Gothic"/>
                        <a:cs typeface="Century Gothic"/>
                      </a:endParaRPr>
                    </a:p>
                    <a:p>
                      <a:pPr algn="just"/>
                      <a:r>
                        <a:rPr lang="en-US" sz="1400" baseline="0" dirty="0" smtClean="0">
                          <a:latin typeface="Century Gothic"/>
                          <a:cs typeface="Century Gothic"/>
                        </a:rPr>
                        <a:t>Access to data is regulated by the Deeds Registries Act.</a:t>
                      </a:r>
                    </a:p>
                    <a:p>
                      <a:pPr algn="just"/>
                      <a:endParaRPr lang="en-US" sz="1400" baseline="0" dirty="0" smtClean="0">
                        <a:latin typeface="Century Gothic"/>
                        <a:cs typeface="Century Gothic"/>
                      </a:endParaRPr>
                    </a:p>
                    <a:p>
                      <a:pPr algn="just"/>
                      <a:r>
                        <a:rPr lang="en-US" sz="1400" baseline="0" dirty="0" smtClean="0">
                          <a:latin typeface="Century Gothic"/>
                          <a:cs typeface="Century Gothic"/>
                        </a:rPr>
                        <a:t>The EDRS Bill has no impact in this regard, and the provisions of the Deeds Registries Act regarding access remains </a:t>
                      </a:r>
                    </a:p>
                    <a:p>
                      <a:pPr algn="just"/>
                      <a:endParaRPr lang="en-US" sz="1400" baseline="0" dirty="0" smtClean="0">
                        <a:latin typeface="Century Gothic"/>
                        <a:cs typeface="Century Gothic"/>
                      </a:endParaRPr>
                    </a:p>
                    <a:p>
                      <a:pPr algn="just"/>
                      <a:r>
                        <a:rPr lang="en-US" sz="1400" baseline="0" dirty="0" smtClean="0">
                          <a:latin typeface="Century Gothic"/>
                          <a:cs typeface="Century Gothic"/>
                        </a:rPr>
                        <a:t>Clause 4 does not deal with access to data, but with the registration of </a:t>
                      </a:r>
                      <a:r>
                        <a:rPr lang="en-US" sz="1400" baseline="0" dirty="0" err="1" smtClean="0">
                          <a:latin typeface="Century Gothic"/>
                          <a:cs typeface="Century Gothic"/>
                        </a:rPr>
                        <a:t>authorised</a:t>
                      </a:r>
                      <a:r>
                        <a:rPr lang="en-US" sz="1400" baseline="0" dirty="0" smtClean="0">
                          <a:latin typeface="Century Gothic"/>
                          <a:cs typeface="Century Gothic"/>
                        </a:rPr>
                        <a:t> users. Access to data is regulated under the Deeds Registries Act</a:t>
                      </a:r>
                      <a:endParaRPr lang="en-US" sz="1400"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854722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68077504"/>
              </p:ext>
            </p:extLst>
          </p:nvPr>
        </p:nvGraphicFramePr>
        <p:xfrm>
          <a:off x="152400" y="152400"/>
          <a:ext cx="9601200" cy="6314440"/>
        </p:xfrm>
        <a:graphic>
          <a:graphicData uri="http://schemas.openxmlformats.org/drawingml/2006/table">
            <a:tbl>
              <a:tblPr firstRow="1" bandRow="1">
                <a:tableStyleId>{F5AB1C69-6EDB-4FF4-983F-18BD219EF322}</a:tableStyleId>
              </a:tblPr>
              <a:tblGrid>
                <a:gridCol w="838200">
                  <a:extLst>
                    <a:ext uri="{9D8B030D-6E8A-4147-A177-3AD203B41FA5}">
                      <a16:colId xmlns:a16="http://schemas.microsoft.com/office/drawing/2014/main" val="20000"/>
                    </a:ext>
                  </a:extLst>
                </a:gridCol>
                <a:gridCol w="57150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370840">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2296160">
                <a:tc>
                  <a:txBody>
                    <a:bodyPr/>
                    <a:lstStyle/>
                    <a:p>
                      <a:r>
                        <a:rPr lang="en-US" sz="1400" dirty="0" smtClean="0">
                          <a:latin typeface="Century Gothic"/>
                          <a:cs typeface="Century Gothic"/>
                        </a:rPr>
                        <a:t>5</a:t>
                      </a:r>
                      <a:endParaRPr lang="en-US" sz="1400" dirty="0">
                        <a:latin typeface="Century Gothic"/>
                        <a:cs typeface="Century Gothic"/>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ZA" sz="1400" b="1" u="sng" dirty="0" smtClean="0">
                          <a:latin typeface="Century Gothic"/>
                          <a:cs typeface="Century Gothic"/>
                        </a:rPr>
                        <a:t>MARK HEYINK : Attorney, Notary &amp; Conveyancer </a:t>
                      </a:r>
                    </a:p>
                    <a:p>
                      <a:pPr algn="just"/>
                      <a:endParaRPr lang="en-US" sz="1400" dirty="0" smtClean="0">
                        <a:latin typeface="Century Gothic"/>
                        <a:cs typeface="Century Gothic"/>
                      </a:endParaRPr>
                    </a:p>
                    <a:p>
                      <a:pPr algn="just"/>
                      <a:r>
                        <a:rPr lang="en-ZA" sz="1400" dirty="0" smtClean="0">
                          <a:latin typeface="Century Gothic"/>
                          <a:cs typeface="Century Gothic"/>
                        </a:rPr>
                        <a:t>I don’t think that the Regulations Board, as currently constituted, has the appropriate expertise to address the technological issues that will need to be addressed in the secure use of the solutions ultimately chosen. It is recommended that this be amended accordingly.</a:t>
                      </a:r>
                      <a:endParaRPr lang="en-US" sz="1400" dirty="0" smtClean="0">
                        <a:latin typeface="Century Gothic"/>
                        <a:cs typeface="Century Gothic"/>
                      </a:endParaRPr>
                    </a:p>
                    <a:p>
                      <a:pPr algn="just"/>
                      <a:endParaRPr lang="en-US" sz="1400" dirty="0">
                        <a:latin typeface="Century Gothic"/>
                        <a:cs typeface="Century Gothic"/>
                      </a:endParaRPr>
                    </a:p>
                  </a:txBody>
                  <a:tcPr/>
                </a:tc>
                <a:tc>
                  <a:txBody>
                    <a:bodyPr/>
                    <a:lstStyle/>
                    <a:p>
                      <a:pPr algn="just"/>
                      <a:r>
                        <a:rPr lang="en-ZA" sz="1400" dirty="0" smtClean="0">
                          <a:latin typeface="Century Gothic"/>
                          <a:cs typeface="Century Gothic"/>
                        </a:rPr>
                        <a:t>The composition of the Deeds Regulations Board and its functions and duties as contemplated by section 9 of the Deeds Registries Act is currently under review for the very reasons mentioned in the comment.</a:t>
                      </a:r>
                    </a:p>
                    <a:p>
                      <a:pPr algn="just"/>
                      <a:endParaRPr lang="en-ZA" sz="1400" dirty="0" smtClean="0">
                        <a:latin typeface="Century Gothic"/>
                        <a:cs typeface="Century Gothic"/>
                      </a:endParaRPr>
                    </a:p>
                    <a:p>
                      <a:pPr algn="just"/>
                      <a:r>
                        <a:rPr lang="en-ZA" sz="1400" dirty="0" smtClean="0">
                          <a:latin typeface="Century Gothic"/>
                          <a:cs typeface="Century Gothic"/>
                        </a:rPr>
                        <a:t>Experts will be consulted during the development of the systems regarding technology aspects.</a:t>
                      </a:r>
                    </a:p>
                  </a:txBody>
                  <a:tcPr/>
                </a:tc>
                <a:extLst>
                  <a:ext uri="{0D108BD9-81ED-4DB2-BD59-A6C34878D82A}">
                    <a16:rowId xmlns:a16="http://schemas.microsoft.com/office/drawing/2014/main" val="10001"/>
                  </a:ext>
                </a:extLst>
              </a:tr>
              <a:tr h="370840">
                <a:tc>
                  <a:txBody>
                    <a:bodyPr/>
                    <a:lstStyle/>
                    <a:p>
                      <a:r>
                        <a:rPr lang="en-US" sz="1400" dirty="0" smtClean="0">
                          <a:latin typeface="Century Gothic"/>
                          <a:cs typeface="Century Gothic"/>
                        </a:rPr>
                        <a:t>6(3)</a:t>
                      </a:r>
                      <a:endParaRPr lang="en-US" sz="1400" dirty="0">
                        <a:latin typeface="Century Gothic"/>
                        <a:cs typeface="Century Gothic"/>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ZA" sz="1400" b="1" u="sng" dirty="0" smtClean="0">
                          <a:latin typeface="Century Gothic"/>
                          <a:cs typeface="Century Gothic"/>
                        </a:rPr>
                        <a:t>MARK HEYINK : Attorney, Notary &amp; Conveyancer </a:t>
                      </a:r>
                    </a:p>
                    <a:p>
                      <a:pPr algn="just"/>
                      <a:endParaRPr lang="en-US" sz="1400" kern="1200" dirty="0" smtClean="0">
                        <a:latin typeface="Century Gothic"/>
                        <a:cs typeface="Century Gothic"/>
                      </a:endParaRPr>
                    </a:p>
                    <a:p>
                      <a:pPr algn="just"/>
                      <a:r>
                        <a:rPr lang="en-ZA" sz="1400" dirty="0" smtClean="0">
                          <a:latin typeface="Century Gothic"/>
                          <a:cs typeface="Century Gothic"/>
                        </a:rPr>
                        <a:t>(3) A conveyancer, notary public and statutory officer must continue with the preparation and lodgement of deeds and documents as prescribed by the Deeds Registries Act and the Sectional Titles Act, until the electronic deeds registration system or related provisions or regulations are in place, where after the preparation and lodgement procedures in terms of the Deeds Registries Act and the Sectional Titles Act will be discontinued in respect of all deeds, documents or deeds registries: Provided that any deed or document electronically executed or registered, shall be deemed to have been executed or registered in the presence of the Registrar by the owner or by a conveyancer authorised by power of attorney to act on behalf of the owner.</a:t>
                      </a:r>
                      <a:r>
                        <a:rPr lang="en-ZA" sz="1400" baseline="0" dirty="0" smtClean="0">
                          <a:latin typeface="Century Gothic"/>
                          <a:cs typeface="Century Gothic"/>
                        </a:rPr>
                        <a:t> </a:t>
                      </a:r>
                      <a:endParaRPr lang="en-ZA" sz="1400" dirty="0" smtClean="0">
                        <a:latin typeface="Century Gothic"/>
                        <a:cs typeface="Century Gothic"/>
                      </a:endParaRPr>
                    </a:p>
                  </a:txBody>
                  <a:tcPr/>
                </a:tc>
                <a:tc>
                  <a:txBody>
                    <a:bodyPr/>
                    <a:lstStyle/>
                    <a:p>
                      <a:endParaRPr lang="en-US" sz="1400" dirty="0">
                        <a:latin typeface="Century Gothic"/>
                        <a:cs typeface="Century Gothic"/>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854722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22489882"/>
              </p:ext>
            </p:extLst>
          </p:nvPr>
        </p:nvGraphicFramePr>
        <p:xfrm>
          <a:off x="304800" y="228600"/>
          <a:ext cx="9448800" cy="5410200"/>
        </p:xfrm>
        <a:graphic>
          <a:graphicData uri="http://schemas.openxmlformats.org/drawingml/2006/table">
            <a:tbl>
              <a:tblPr firstRow="1" bandRow="1">
                <a:tableStyleId>{F5AB1C69-6EDB-4FF4-983F-18BD219EF322}</a:tableStyleId>
              </a:tblPr>
              <a:tblGrid>
                <a:gridCol w="888349">
                  <a:extLst>
                    <a:ext uri="{9D8B030D-6E8A-4147-A177-3AD203B41FA5}">
                      <a16:colId xmlns:a16="http://schemas.microsoft.com/office/drawing/2014/main" val="20000"/>
                    </a:ext>
                  </a:extLst>
                </a:gridCol>
                <a:gridCol w="5410851">
                  <a:extLst>
                    <a:ext uri="{9D8B030D-6E8A-4147-A177-3AD203B41FA5}">
                      <a16:colId xmlns:a16="http://schemas.microsoft.com/office/drawing/2014/main" val="20001"/>
                    </a:ext>
                  </a:extLst>
                </a:gridCol>
                <a:gridCol w="3149600">
                  <a:extLst>
                    <a:ext uri="{9D8B030D-6E8A-4147-A177-3AD203B41FA5}">
                      <a16:colId xmlns:a16="http://schemas.microsoft.com/office/drawing/2014/main" val="20002"/>
                    </a:ext>
                  </a:extLst>
                </a:gridCol>
              </a:tblGrid>
              <a:tr h="779436">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4630764">
                <a:tc>
                  <a:txBody>
                    <a:bodyPr/>
                    <a:lstStyle/>
                    <a:p>
                      <a:r>
                        <a:rPr lang="en-US" sz="1400" dirty="0" smtClean="0">
                          <a:latin typeface="Century Gothic"/>
                          <a:cs typeface="Century Gothic"/>
                        </a:rPr>
                        <a:t>6(3)</a:t>
                      </a:r>
                      <a:endParaRPr lang="en-US" sz="1400" dirty="0">
                        <a:latin typeface="Century Gothic"/>
                        <a:cs typeface="Century Gothic"/>
                      </a:endParaRPr>
                    </a:p>
                  </a:txBody>
                  <a:tcPr/>
                </a:tc>
                <a:tc>
                  <a:txBody>
                    <a:bodyPr/>
                    <a:lstStyle/>
                    <a:p>
                      <a:r>
                        <a:rPr lang="en-ZA" sz="1400" b="1" u="sng" dirty="0" smtClean="0">
                          <a:latin typeface="Century Gothic"/>
                          <a:cs typeface="Century Gothic"/>
                        </a:rPr>
                        <a:t>Comment and recommendation</a:t>
                      </a:r>
                    </a:p>
                    <a:p>
                      <a:endParaRPr lang="en-ZA" sz="1400" dirty="0" smtClean="0">
                        <a:latin typeface="Century Gothic"/>
                        <a:cs typeface="Century Gothic"/>
                      </a:endParaRPr>
                    </a:p>
                    <a:p>
                      <a:pPr algn="just"/>
                      <a:r>
                        <a:rPr lang="en-ZA" sz="1400" dirty="0" smtClean="0">
                          <a:latin typeface="Century Gothic"/>
                          <a:cs typeface="Century Gothic"/>
                        </a:rPr>
                        <a:t>This is not really practical. It is highly unlikely that a project of this nature can be achieved as a "big bang" the necessity for a carefully considered phased approach is, in my view, a critical consideration in the success of the project. </a:t>
                      </a:r>
                    </a:p>
                    <a:p>
                      <a:pPr algn="just"/>
                      <a:endParaRPr lang="en-ZA" sz="1400" dirty="0" smtClean="0">
                        <a:latin typeface="Century Gothic"/>
                        <a:cs typeface="Century Gothic"/>
                      </a:endParaRPr>
                    </a:p>
                    <a:p>
                      <a:pPr algn="just"/>
                      <a:r>
                        <a:rPr lang="en-ZA" sz="1400" dirty="0" smtClean="0">
                          <a:latin typeface="Century Gothic"/>
                          <a:cs typeface="Century Gothic"/>
                        </a:rPr>
                        <a:t>This is particularly so when one considers the third parties that will have to be included over which the CRD has no direct control. It will be necessary that a collaborative approach be adopted and therefore a wiser approach will be the phased switch of certain components of the process, properly tested in an isolated manner which also facilitates the ease of rollback in the event of a failure in testing phases. </a:t>
                      </a:r>
                    </a:p>
                    <a:p>
                      <a:pPr algn="just"/>
                      <a:endParaRPr lang="en-ZA" sz="1400" dirty="0" smtClean="0">
                        <a:latin typeface="Century Gothic"/>
                        <a:cs typeface="Century Gothic"/>
                      </a:endParaRPr>
                    </a:p>
                    <a:p>
                      <a:pPr algn="just"/>
                      <a:r>
                        <a:rPr lang="en-ZA" sz="1400" dirty="0" smtClean="0">
                          <a:latin typeface="Century Gothic"/>
                          <a:cs typeface="Century Gothic"/>
                        </a:rPr>
                        <a:t>Thus, this clause should be amended to accommodate a phased roll-out.</a:t>
                      </a:r>
                    </a:p>
                  </a:txBody>
                  <a:tcPr/>
                </a:tc>
                <a:tc>
                  <a:txBody>
                    <a:bodyPr/>
                    <a:lstStyle/>
                    <a:p>
                      <a:pPr algn="just"/>
                      <a:r>
                        <a:rPr lang="en-US" sz="1400" dirty="0" smtClean="0">
                          <a:latin typeface="Century Gothic"/>
                          <a:cs typeface="Century Gothic"/>
                        </a:rPr>
                        <a:t>Agree that a project of this nature must be phased in. The provisions of clauses 7(2) and 7(3) provides for a phased in approach. </a:t>
                      </a:r>
                      <a:endParaRPr lang="en-US" sz="1400"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854722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2286000"/>
            <a:ext cx="8915400" cy="1143000"/>
          </a:xfrm>
        </p:spPr>
        <p:txBody>
          <a:bodyPr/>
          <a:lstStyle/>
          <a:p>
            <a:r>
              <a:rPr lang="en-ZA" dirty="0" smtClean="0">
                <a:latin typeface="Century Gothic"/>
                <a:cs typeface="Century Gothic"/>
              </a:rPr>
              <a:t>GENERAL COMMENTS </a:t>
            </a:r>
            <a:endParaRPr lang="en-ZA" dirty="0">
              <a:latin typeface="Century Gothic"/>
              <a:cs typeface="Century Gothic"/>
            </a:endParaRPr>
          </a:p>
        </p:txBody>
      </p:sp>
    </p:spTree>
    <p:extLst>
      <p:ext uri="{BB962C8B-B14F-4D97-AF65-F5344CB8AC3E}">
        <p14:creationId xmlns:p14="http://schemas.microsoft.com/office/powerpoint/2010/main" val="14508885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18285831"/>
              </p:ext>
            </p:extLst>
          </p:nvPr>
        </p:nvGraphicFramePr>
        <p:xfrm>
          <a:off x="152400" y="152400"/>
          <a:ext cx="9601200" cy="5961467"/>
        </p:xfrm>
        <a:graphic>
          <a:graphicData uri="http://schemas.openxmlformats.org/drawingml/2006/table">
            <a:tbl>
              <a:tblPr firstRow="1" bandRow="1">
                <a:tableStyleId>{F5AB1C69-6EDB-4FF4-983F-18BD219EF322}</a:tableStyleId>
              </a:tblPr>
              <a:tblGrid>
                <a:gridCol w="838200">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tblGrid>
              <a:tr h="536028">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4950372">
                <a:tc>
                  <a:txBody>
                    <a:bodyPr/>
                    <a:lstStyle/>
                    <a:p>
                      <a:endParaRPr lang="en-US" sz="1400" dirty="0" smtClean="0">
                        <a:latin typeface="Century Gothic"/>
                        <a:cs typeface="Century Gothic"/>
                      </a:endParaRPr>
                    </a:p>
                    <a:p>
                      <a:endParaRPr lang="en-US" sz="1400" dirty="0" smtClean="0">
                        <a:latin typeface="Century Gothic"/>
                        <a:cs typeface="Century Gothic"/>
                      </a:endParaRPr>
                    </a:p>
                    <a:p>
                      <a:r>
                        <a:rPr lang="en-US" sz="1400" dirty="0" smtClean="0">
                          <a:latin typeface="Century Gothic"/>
                          <a:cs typeface="Century Gothic"/>
                        </a:rPr>
                        <a:t>1</a:t>
                      </a:r>
                    </a:p>
                    <a:p>
                      <a:endParaRPr lang="en-US" sz="1400" dirty="0" smtClean="0">
                        <a:latin typeface="Century Gothic"/>
                        <a:cs typeface="Century Gothic"/>
                      </a:endParaRPr>
                    </a:p>
                    <a:p>
                      <a:endParaRPr lang="en-US" sz="1400" dirty="0" smtClean="0">
                        <a:latin typeface="Century Gothic"/>
                        <a:cs typeface="Century Gothic"/>
                      </a:endParaRPr>
                    </a:p>
                    <a:p>
                      <a:endParaRPr lang="en-US" sz="1400" dirty="0" smtClean="0">
                        <a:latin typeface="Century Gothic"/>
                        <a:cs typeface="Century Gothic"/>
                      </a:endParaRPr>
                    </a:p>
                    <a:p>
                      <a:endParaRPr lang="en-US" sz="1400" dirty="0" smtClean="0">
                        <a:latin typeface="Century Gothic"/>
                        <a:cs typeface="Century Gothic"/>
                      </a:endParaRPr>
                    </a:p>
                    <a:p>
                      <a:endParaRPr lang="en-US" sz="1400" dirty="0" smtClean="0">
                        <a:latin typeface="Century Gothic"/>
                        <a:cs typeface="Century Gothic"/>
                      </a:endParaRPr>
                    </a:p>
                    <a:p>
                      <a:endParaRPr lang="en-US" sz="1400" dirty="0" smtClean="0">
                        <a:latin typeface="Century Gothic"/>
                        <a:cs typeface="Century Gothic"/>
                      </a:endParaRPr>
                    </a:p>
                    <a:p>
                      <a:endParaRPr lang="en-US" sz="1400" dirty="0" smtClean="0">
                        <a:latin typeface="Century Gothic"/>
                        <a:cs typeface="Century Gothic"/>
                      </a:endParaRPr>
                    </a:p>
                    <a:p>
                      <a:endParaRPr lang="en-US" sz="1400" dirty="0" smtClean="0">
                        <a:latin typeface="Century Gothic"/>
                        <a:cs typeface="Century Gothic"/>
                      </a:endParaRPr>
                    </a:p>
                    <a:p>
                      <a:r>
                        <a:rPr lang="en-US" sz="1400" dirty="0" smtClean="0">
                          <a:latin typeface="Century Gothic"/>
                          <a:cs typeface="Century Gothic"/>
                        </a:rPr>
                        <a:t>2</a:t>
                      </a:r>
                      <a:endParaRPr lang="en-US" sz="1400" dirty="0">
                        <a:latin typeface="Century Gothic"/>
                        <a:cs typeface="Century Gothic"/>
                      </a:endParaRPr>
                    </a:p>
                  </a:txBody>
                  <a:tcPr/>
                </a:tc>
                <a:tc>
                  <a:txBody>
                    <a:bodyPr/>
                    <a:lstStyle/>
                    <a:p>
                      <a:pPr algn="just"/>
                      <a:r>
                        <a:rPr lang="en-US" sz="1400" b="1" u="sng" dirty="0" smtClean="0">
                          <a:latin typeface="Century Gothic"/>
                          <a:cs typeface="Century Gothic"/>
                        </a:rPr>
                        <a:t>Baldwin Prinsloo Attorneys &amp; Conveyancers </a:t>
                      </a:r>
                    </a:p>
                    <a:p>
                      <a:pPr algn="just"/>
                      <a:endParaRPr lang="en-US" sz="1400" dirty="0" smtClean="0">
                        <a:latin typeface="Century Gothic"/>
                        <a:cs typeface="Century Gothic"/>
                      </a:endParaRPr>
                    </a:p>
                    <a:p>
                      <a:pPr algn="just"/>
                      <a:r>
                        <a:rPr lang="en-ZA" sz="1400" dirty="0" smtClean="0">
                          <a:latin typeface="Century Gothic"/>
                          <a:cs typeface="Century Gothic"/>
                        </a:rPr>
                        <a:t>Firstly regarding the unstable power system at the Johannesburg Deeds Office– we often have a power failure at the Johannesburg Deeds Office (for example when the cables were stolen in Johannesburg earlier this year) or when the Deeds Office system is off-line, how will these challenges be addressed? When we are at the Deeds Office we are able to work around the problem and even attend to manual registrations as worse- case scenario in extremely urgent matters and with co-operation from the Deeds Office personnel.</a:t>
                      </a:r>
                    </a:p>
                    <a:p>
                      <a:pPr algn="just"/>
                      <a:endParaRPr lang="en-ZA" sz="1400" dirty="0" smtClean="0">
                        <a:latin typeface="Century Gothic"/>
                        <a:cs typeface="Century Gothic"/>
                      </a:endParaRPr>
                    </a:p>
                    <a:p>
                      <a:pPr algn="just"/>
                      <a:r>
                        <a:rPr lang="en-ZA" sz="1400" dirty="0" smtClean="0">
                          <a:latin typeface="Century Gothic"/>
                          <a:cs typeface="Century Gothic"/>
                        </a:rPr>
                        <a:t>No indication has been provided on when the electronic system will be introduced, so it is difficult to plan accordingly. The introduction of the Bill will have serious financial implications for many conveyancers (such as myself), whose main source of income is to attend to executions on behalf of firms that do not send their own conveyancers to the Deeds Office, as well as support staff such as conveyancing prep clerks and messengers and many people </a:t>
                      </a:r>
                      <a:r>
                        <a:rPr lang="en-ZA" sz="1400" baseline="0" dirty="0" smtClean="0">
                          <a:latin typeface="Century Gothic"/>
                          <a:cs typeface="Century Gothic"/>
                        </a:rPr>
                        <a:t> </a:t>
                      </a:r>
                      <a:r>
                        <a:rPr lang="en-ZA" sz="1400" dirty="0" smtClean="0">
                          <a:latin typeface="Century Gothic"/>
                          <a:cs typeface="Century Gothic"/>
                        </a:rPr>
                        <a:t>across the country might lose their jobs as a result of the implementation of 	the Bill.</a:t>
                      </a:r>
                    </a:p>
                    <a:p>
                      <a:pPr algn="just"/>
                      <a:endParaRPr lang="en-ZA" sz="1400" dirty="0" smtClean="0">
                        <a:latin typeface="Century Gothic"/>
                        <a:cs typeface="Century Gothic"/>
                      </a:endParaRPr>
                    </a:p>
                    <a:p>
                      <a:pPr algn="just"/>
                      <a:r>
                        <a:rPr lang="en-ZA" sz="1400" dirty="0" smtClean="0">
                          <a:latin typeface="Century Gothic"/>
                          <a:cs typeface="Century Gothic"/>
                        </a:rPr>
                        <a:t> In the Johannesburg Deeds Office alone, there are approximately 20 conveyancers whose main income is acting as correspondents for other firms as well as approximately 30 prep clerks.</a:t>
                      </a:r>
                      <a:endParaRPr lang="en-US" sz="1400" dirty="0" smtClean="0">
                        <a:latin typeface="Century Gothic"/>
                        <a:cs typeface="Century Gothic"/>
                      </a:endParaRPr>
                    </a:p>
                  </a:txBody>
                  <a:tcPr/>
                </a:tc>
                <a:tc>
                  <a:txBody>
                    <a:bodyPr/>
                    <a:lstStyle/>
                    <a:p>
                      <a:endParaRPr lang="en-US" sz="1400" dirty="0" smtClean="0">
                        <a:latin typeface="Century Gothic"/>
                        <a:cs typeface="Century Gothic"/>
                      </a:endParaRPr>
                    </a:p>
                    <a:p>
                      <a:endParaRPr lang="en-US" sz="1400" dirty="0" smtClean="0">
                        <a:latin typeface="Century Gothic"/>
                        <a:cs typeface="Century Gothic"/>
                      </a:endParaRPr>
                    </a:p>
                    <a:p>
                      <a:r>
                        <a:rPr lang="en-US" sz="1400" dirty="0" smtClean="0">
                          <a:solidFill>
                            <a:schemeClr val="tx1"/>
                          </a:solidFill>
                          <a:latin typeface="Century Gothic"/>
                          <a:cs typeface="Century Gothic"/>
                        </a:rPr>
                        <a:t>UPS- system as back-up</a:t>
                      </a:r>
                      <a:r>
                        <a:rPr lang="en-US" sz="1400" baseline="0" dirty="0" smtClean="0">
                          <a:solidFill>
                            <a:schemeClr val="tx1"/>
                          </a:solidFill>
                          <a:latin typeface="Century Gothic"/>
                          <a:cs typeface="Century Gothic"/>
                        </a:rPr>
                        <a:t> and generators will be available</a:t>
                      </a:r>
                    </a:p>
                    <a:p>
                      <a:endParaRPr lang="en-US" sz="1400" baseline="0" dirty="0" smtClean="0">
                        <a:latin typeface="Century Gothic"/>
                        <a:cs typeface="Century Gothic"/>
                      </a:endParaRPr>
                    </a:p>
                    <a:p>
                      <a:endParaRPr lang="en-US" sz="1400" baseline="0" dirty="0" smtClean="0">
                        <a:latin typeface="Century Gothic"/>
                        <a:cs typeface="Century Gothic"/>
                      </a:endParaRPr>
                    </a:p>
                    <a:p>
                      <a:endParaRPr lang="en-US" sz="1400" baseline="0" dirty="0" smtClean="0">
                        <a:latin typeface="Century Gothic"/>
                        <a:cs typeface="Century Gothic"/>
                      </a:endParaRPr>
                    </a:p>
                    <a:p>
                      <a:endParaRPr lang="en-US" sz="1400" baseline="0" dirty="0" smtClean="0">
                        <a:latin typeface="Century Gothic"/>
                        <a:cs typeface="Century Gothic"/>
                      </a:endParaRPr>
                    </a:p>
                    <a:p>
                      <a:endParaRPr lang="en-US" sz="1400" baseline="0" dirty="0" smtClean="0">
                        <a:latin typeface="Century Gothic"/>
                        <a:cs typeface="Century Gothic"/>
                      </a:endParaRPr>
                    </a:p>
                    <a:p>
                      <a:endParaRPr lang="en-US" sz="1400" baseline="0" dirty="0" smtClean="0">
                        <a:latin typeface="Century Gothic"/>
                        <a:cs typeface="Century Gothic"/>
                      </a:endParaRPr>
                    </a:p>
                    <a:p>
                      <a:endParaRPr lang="en-US" sz="1400" baseline="0" dirty="0" smtClean="0">
                        <a:latin typeface="Century Gothic"/>
                        <a:cs typeface="Century Gothic"/>
                      </a:endParaRPr>
                    </a:p>
                    <a:p>
                      <a:r>
                        <a:rPr lang="en-US" sz="1400" baseline="0" dirty="0" smtClean="0">
                          <a:solidFill>
                            <a:schemeClr val="tx1"/>
                          </a:solidFill>
                          <a:latin typeface="Century Gothic"/>
                          <a:cs typeface="Century Gothic"/>
                        </a:rPr>
                        <a:t>Sufficient notice and training will be provided by the Department</a:t>
                      </a:r>
                      <a:r>
                        <a:rPr lang="en-US" sz="1400" baseline="0" dirty="0" smtClean="0">
                          <a:solidFill>
                            <a:srgbClr val="FF0000"/>
                          </a:solidFill>
                          <a:latin typeface="Century Gothic"/>
                          <a:cs typeface="Century Gothic"/>
                        </a:rPr>
                        <a:t>. </a:t>
                      </a:r>
                    </a:p>
                    <a:p>
                      <a:endParaRPr lang="en-US" sz="1400" baseline="0" dirty="0" smtClean="0">
                        <a:latin typeface="Century Gothic"/>
                        <a:cs typeface="Century Gothic"/>
                      </a:endParaRPr>
                    </a:p>
                    <a:p>
                      <a:r>
                        <a:rPr lang="en-US" sz="1400" baseline="0" dirty="0" smtClean="0">
                          <a:latin typeface="Century Gothic"/>
                          <a:cs typeface="Century Gothic"/>
                        </a:rPr>
                        <a:t> </a:t>
                      </a:r>
                    </a:p>
                    <a:p>
                      <a:r>
                        <a:rPr lang="en-US" sz="1400" baseline="0" dirty="0" smtClean="0">
                          <a:solidFill>
                            <a:schemeClr val="tx1"/>
                          </a:solidFill>
                          <a:latin typeface="Century Gothic"/>
                          <a:cs typeface="Century Gothic"/>
                        </a:rPr>
                        <a:t>The system will afford conveyancers new opportunities to extend their own practices and also to re-skill personnel</a:t>
                      </a:r>
                      <a:r>
                        <a:rPr lang="en-US" sz="1400" baseline="0" dirty="0" smtClean="0">
                          <a:solidFill>
                            <a:srgbClr val="FF0000"/>
                          </a:solidFill>
                          <a:latin typeface="Century Gothic"/>
                          <a:cs typeface="Century Gothic"/>
                        </a:rPr>
                        <a:t>.  </a:t>
                      </a:r>
                      <a:endParaRPr lang="en-US" sz="1400" b="0" dirty="0">
                        <a:solidFill>
                          <a:srgbClr val="FF0000"/>
                        </a:solidFill>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197434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14872198"/>
              </p:ext>
            </p:extLst>
          </p:nvPr>
        </p:nvGraphicFramePr>
        <p:xfrm>
          <a:off x="152400" y="152400"/>
          <a:ext cx="9525000" cy="5486400"/>
        </p:xfrm>
        <a:graphic>
          <a:graphicData uri="http://schemas.openxmlformats.org/drawingml/2006/table">
            <a:tbl>
              <a:tblPr firstRow="1" bandRow="1">
                <a:tableStyleId>{F5AB1C69-6EDB-4FF4-983F-18BD219EF322}</a:tableStyleId>
              </a:tblPr>
              <a:tblGrid>
                <a:gridCol w="895513">
                  <a:extLst>
                    <a:ext uri="{9D8B030D-6E8A-4147-A177-3AD203B41FA5}">
                      <a16:colId xmlns:a16="http://schemas.microsoft.com/office/drawing/2014/main" val="20000"/>
                    </a:ext>
                  </a:extLst>
                </a:gridCol>
                <a:gridCol w="5454487">
                  <a:extLst>
                    <a:ext uri="{9D8B030D-6E8A-4147-A177-3AD203B41FA5}">
                      <a16:colId xmlns:a16="http://schemas.microsoft.com/office/drawing/2014/main" val="20001"/>
                    </a:ext>
                  </a:extLst>
                </a:gridCol>
                <a:gridCol w="3175000">
                  <a:extLst>
                    <a:ext uri="{9D8B030D-6E8A-4147-A177-3AD203B41FA5}">
                      <a16:colId xmlns:a16="http://schemas.microsoft.com/office/drawing/2014/main" val="20002"/>
                    </a:ext>
                  </a:extLst>
                </a:gridCol>
              </a:tblGrid>
              <a:tr h="422031">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2289372">
                <a:tc>
                  <a:txBody>
                    <a:bodyPr/>
                    <a:lstStyle/>
                    <a:p>
                      <a:r>
                        <a:rPr lang="en-US" sz="1400" dirty="0" smtClean="0">
                          <a:latin typeface="Century Gothic"/>
                          <a:cs typeface="Century Gothic"/>
                        </a:rPr>
                        <a:t>3</a:t>
                      </a:r>
                      <a:endParaRPr lang="en-US" sz="1400" dirty="0">
                        <a:latin typeface="Century Gothic"/>
                        <a:cs typeface="Century Gothic"/>
                      </a:endParaRPr>
                    </a:p>
                  </a:txBody>
                  <a:tcPr/>
                </a:tc>
                <a:tc>
                  <a:txBody>
                    <a:bodyPr/>
                    <a:lstStyle/>
                    <a:p>
                      <a:r>
                        <a:rPr lang="en-ZA" sz="1400" dirty="0" smtClean="0">
                          <a:latin typeface="Century Gothic"/>
                          <a:cs typeface="Century Gothic"/>
                        </a:rPr>
                        <a:t>According to the Bill the Chief Registrar  of Deeds will issue directives regarding the interface to be used by attorneys as well as who the authorised users will be. We therefore do not have indication on whether any specific software will be required as well as whether there will be license fees and also no indication on the costs involved. It might be prohibitive for smaller attorneys firms that maybe deal with one or two transfers per month and it will favour bigger attorneys firms that are more able to carry such costs, in which event it will not be fair on the smaller firms.</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The system will be web-based and no license fee payable.</a:t>
                      </a:r>
                    </a:p>
                    <a:p>
                      <a:pPr algn="just"/>
                      <a:endParaRPr lang="en-US" sz="1400" dirty="0" smtClean="0">
                        <a:latin typeface="Century Gothic"/>
                        <a:cs typeface="Century Gothic"/>
                      </a:endParaRPr>
                    </a:p>
                    <a:p>
                      <a:pPr algn="just"/>
                      <a:r>
                        <a:rPr lang="en-US" sz="1400" dirty="0" smtClean="0">
                          <a:latin typeface="Century Gothic"/>
                          <a:cs typeface="Century Gothic"/>
                        </a:rPr>
                        <a:t>Clients</a:t>
                      </a:r>
                      <a:r>
                        <a:rPr lang="en-US" sz="1400" baseline="0" dirty="0" smtClean="0">
                          <a:latin typeface="Century Gothic"/>
                          <a:cs typeface="Century Gothic"/>
                        </a:rPr>
                        <a:t> and users will be given sufficient lead time to prepare</a:t>
                      </a:r>
                      <a:endParaRPr lang="en-US" sz="1400" dirty="0">
                        <a:latin typeface="Century Gothic"/>
                        <a:cs typeface="Century Gothic"/>
                      </a:endParaRPr>
                    </a:p>
                  </a:txBody>
                  <a:tcPr/>
                </a:tc>
                <a:extLst>
                  <a:ext uri="{0D108BD9-81ED-4DB2-BD59-A6C34878D82A}">
                    <a16:rowId xmlns:a16="http://schemas.microsoft.com/office/drawing/2014/main" val="10001"/>
                  </a:ext>
                </a:extLst>
              </a:tr>
              <a:tr h="2774997">
                <a:tc>
                  <a:txBody>
                    <a:bodyPr/>
                    <a:lstStyle/>
                    <a:p>
                      <a:r>
                        <a:rPr lang="en-US" sz="1400" dirty="0" smtClean="0">
                          <a:latin typeface="Century Gothic"/>
                          <a:cs typeface="Century Gothic"/>
                        </a:rPr>
                        <a:t>4</a:t>
                      </a:r>
                      <a:endParaRPr lang="en-US" sz="1400" dirty="0">
                        <a:latin typeface="Century Gothic"/>
                        <a:cs typeface="Century Gothic"/>
                      </a:endParaRPr>
                    </a:p>
                  </a:txBody>
                  <a:tcPr/>
                </a:tc>
                <a:tc>
                  <a:txBody>
                    <a:bodyPr/>
                    <a:lstStyle/>
                    <a:p>
                      <a:pPr algn="just"/>
                      <a:r>
                        <a:rPr lang="en-ZA" sz="1400" dirty="0" smtClean="0">
                          <a:latin typeface="Century Gothic"/>
                          <a:cs typeface="Century Gothic"/>
                        </a:rPr>
                        <a:t>We have no indication on how the electronic system will deal with notes </a:t>
                      </a:r>
                      <a:r>
                        <a:rPr lang="en-ZA" sz="1400" baseline="0" dirty="0" smtClean="0">
                          <a:latin typeface="Century Gothic"/>
                          <a:cs typeface="Century Gothic"/>
                        </a:rPr>
                        <a:t> </a:t>
                      </a:r>
                      <a:r>
                        <a:rPr lang="en-ZA" sz="1400" dirty="0" smtClean="0">
                          <a:latin typeface="Century Gothic"/>
                          <a:cs typeface="Century Gothic"/>
                        </a:rPr>
                        <a:t>raised by deeds office examiners as well as how the removal out of the note will be dealt with. Will conveyancers be able to deal personally with examiners by being able to discuss involved or difficult notes? How will conveyancers be able to deal with erroneous notes raised, or even worse, matters erroneously rejected, issues with which we unfortunately have to deal with on a daily </a:t>
                      </a:r>
                      <a:r>
                        <a:rPr lang="en-ZA" sz="1400" baseline="0" dirty="0" smtClean="0">
                          <a:latin typeface="Century Gothic"/>
                          <a:cs typeface="Century Gothic"/>
                        </a:rPr>
                        <a:t> </a:t>
                      </a:r>
                      <a:r>
                        <a:rPr lang="en-ZA" sz="1400" dirty="0" smtClean="0">
                          <a:latin typeface="Century Gothic"/>
                          <a:cs typeface="Century Gothic"/>
                        </a:rPr>
                        <a:t>basis. Often the assistance of the Deputy Registrar or the Assistant Registrar or the Registrar will have to be called in regarding erroneous notes or rejections, how will the new system make provision for these situations?</a:t>
                      </a:r>
                      <a:endParaRPr lang="en-US" sz="1400" dirty="0">
                        <a:latin typeface="Century Gothic"/>
                        <a:cs typeface="Century Gothic"/>
                      </a:endParaRPr>
                    </a:p>
                  </a:txBody>
                  <a:tcPr/>
                </a:tc>
                <a:tc>
                  <a:txBody>
                    <a:bodyPr/>
                    <a:lstStyle/>
                    <a:p>
                      <a:r>
                        <a:rPr lang="en-US" sz="1400" dirty="0" smtClean="0">
                          <a:solidFill>
                            <a:schemeClr val="tx1"/>
                          </a:solidFill>
                          <a:latin typeface="Century Gothic"/>
                          <a:cs typeface="Century Gothic"/>
                        </a:rPr>
                        <a:t>Interaction with deeds office examiners,</a:t>
                      </a:r>
                      <a:r>
                        <a:rPr lang="en-US" sz="1400" baseline="0" dirty="0" smtClean="0">
                          <a:solidFill>
                            <a:schemeClr val="tx1"/>
                          </a:solidFill>
                          <a:latin typeface="Century Gothic"/>
                          <a:cs typeface="Century Gothic"/>
                        </a:rPr>
                        <a:t> Assistant Registrars and others will remain.</a:t>
                      </a:r>
                      <a:r>
                        <a:rPr lang="en-ZA" sz="1400" baseline="0" dirty="0" smtClean="0">
                          <a:solidFill>
                            <a:schemeClr val="tx1"/>
                          </a:solidFill>
                          <a:latin typeface="Century Gothic"/>
                          <a:cs typeface="Century Gothic"/>
                        </a:rPr>
                        <a:t> The following mode of communication will be available:</a:t>
                      </a:r>
                    </a:p>
                    <a:p>
                      <a:pPr marL="285750" indent="-285750">
                        <a:buFont typeface="Arial" pitchFamily="34" charset="0"/>
                        <a:buChar char="•"/>
                      </a:pPr>
                      <a:r>
                        <a:rPr lang="en-ZA" sz="1400" baseline="0" dirty="0" smtClean="0">
                          <a:solidFill>
                            <a:schemeClr val="tx1"/>
                          </a:solidFill>
                          <a:latin typeface="Century Gothic"/>
                          <a:cs typeface="Century Gothic"/>
                        </a:rPr>
                        <a:t>online </a:t>
                      </a:r>
                    </a:p>
                    <a:p>
                      <a:pPr marL="285750" indent="-285750">
                        <a:buFont typeface="Arial" pitchFamily="34" charset="0"/>
                        <a:buChar char="•"/>
                      </a:pPr>
                      <a:r>
                        <a:rPr lang="en-ZA" sz="1400" baseline="0" dirty="0" smtClean="0">
                          <a:solidFill>
                            <a:schemeClr val="tx1"/>
                          </a:solidFill>
                          <a:latin typeface="Century Gothic"/>
                          <a:cs typeface="Century Gothic"/>
                        </a:rPr>
                        <a:t>telephonically </a:t>
                      </a:r>
                    </a:p>
                    <a:p>
                      <a:pPr marL="285750" indent="-285750">
                        <a:buFont typeface="Arial" pitchFamily="34" charset="0"/>
                        <a:buChar char="•"/>
                      </a:pPr>
                      <a:r>
                        <a:rPr lang="en-ZA" sz="1400" baseline="0" dirty="0" smtClean="0">
                          <a:solidFill>
                            <a:schemeClr val="tx1"/>
                          </a:solidFill>
                          <a:latin typeface="Century Gothic"/>
                          <a:cs typeface="Century Gothic"/>
                        </a:rPr>
                        <a:t>in person.</a:t>
                      </a:r>
                      <a:r>
                        <a:rPr lang="en-US" sz="1400" baseline="0" dirty="0" smtClean="0">
                          <a:solidFill>
                            <a:schemeClr val="tx1"/>
                          </a:solidFill>
                          <a:latin typeface="Century Gothic"/>
                          <a:cs typeface="Century Gothic"/>
                        </a:rPr>
                        <a:t> </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197434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25847436"/>
              </p:ext>
            </p:extLst>
          </p:nvPr>
        </p:nvGraphicFramePr>
        <p:xfrm>
          <a:off x="228600" y="152400"/>
          <a:ext cx="9525000" cy="5410200"/>
        </p:xfrm>
        <a:graphic>
          <a:graphicData uri="http://schemas.openxmlformats.org/drawingml/2006/table">
            <a:tbl>
              <a:tblPr firstRow="1" bandRow="1">
                <a:tableStyleId>{F5AB1C69-6EDB-4FF4-983F-18BD219EF322}</a:tableStyleId>
              </a:tblPr>
              <a:tblGrid>
                <a:gridCol w="895513">
                  <a:extLst>
                    <a:ext uri="{9D8B030D-6E8A-4147-A177-3AD203B41FA5}">
                      <a16:colId xmlns:a16="http://schemas.microsoft.com/office/drawing/2014/main" val="20000"/>
                    </a:ext>
                  </a:extLst>
                </a:gridCol>
                <a:gridCol w="5454487">
                  <a:extLst>
                    <a:ext uri="{9D8B030D-6E8A-4147-A177-3AD203B41FA5}">
                      <a16:colId xmlns:a16="http://schemas.microsoft.com/office/drawing/2014/main" val="20001"/>
                    </a:ext>
                  </a:extLst>
                </a:gridCol>
                <a:gridCol w="3175000">
                  <a:extLst>
                    <a:ext uri="{9D8B030D-6E8A-4147-A177-3AD203B41FA5}">
                      <a16:colId xmlns:a16="http://schemas.microsoft.com/office/drawing/2014/main" val="20002"/>
                    </a:ext>
                  </a:extLst>
                </a:gridCol>
              </a:tblGrid>
              <a:tr h="617271">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3158976">
                <a:tc>
                  <a:txBody>
                    <a:bodyPr/>
                    <a:lstStyle/>
                    <a:p>
                      <a:r>
                        <a:rPr lang="en-US" sz="1400" dirty="0" smtClean="0">
                          <a:latin typeface="Century Gothic"/>
                          <a:cs typeface="Century Gothic"/>
                        </a:rPr>
                        <a:t>5</a:t>
                      </a:r>
                      <a:endParaRPr lang="en-US" sz="1400" dirty="0">
                        <a:latin typeface="Century Gothic"/>
                        <a:cs typeface="Century Gothic"/>
                      </a:endParaRPr>
                    </a:p>
                  </a:txBody>
                  <a:tcPr/>
                </a:tc>
                <a:tc>
                  <a:txBody>
                    <a:bodyPr/>
                    <a:lstStyle/>
                    <a:p>
                      <a:pPr algn="just"/>
                      <a:r>
                        <a:rPr lang="en-ZA" sz="1400" dirty="0" smtClean="0">
                          <a:latin typeface="Century Gothic"/>
                          <a:cs typeface="Century Gothic"/>
                        </a:rPr>
                        <a:t>We also often have a situation in the Johannesburg Deeds Office where notes are raised on execution, thus after the deeds were examined by Deeds Office Personnel and executed by the </a:t>
                      </a:r>
                      <a:r>
                        <a:rPr lang="en-ZA" sz="1400" dirty="0" err="1" smtClean="0">
                          <a:latin typeface="Century Gothic"/>
                          <a:cs typeface="Century Gothic"/>
                        </a:rPr>
                        <a:t>conveyancers</a:t>
                      </a:r>
                      <a:r>
                        <a:rPr lang="en-ZA" sz="1400" dirty="0" smtClean="0">
                          <a:latin typeface="Century Gothic"/>
                          <a:cs typeface="Century Gothic"/>
                        </a:rPr>
                        <a:t>. Currently we are made aware of the fact by being called by the Assistant Registrar on Duty in the Execution room and very often we are then able to deal with the situation on the spot so that registration can proceed (and clients not unduly prejudiced), especially 	where there is the possibility of a rates clearance that might lapse if the matter is not registered that same day or huge financial implications, how will this will be dealt with under the new proposed system.</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The same will still be possible under the new system </a:t>
                      </a:r>
                      <a:r>
                        <a:rPr lang="en-ZA" sz="1400" dirty="0" smtClean="0">
                          <a:latin typeface="Century Gothic"/>
                          <a:cs typeface="Century Gothic"/>
                        </a:rPr>
                        <a:t>in terms of the above mentioned mode of communication.</a:t>
                      </a:r>
                    </a:p>
                    <a:p>
                      <a:pPr algn="just"/>
                      <a:endParaRPr lang="en-US" sz="1400" dirty="0">
                        <a:latin typeface="Century Gothic"/>
                        <a:cs typeface="Century Gothic"/>
                      </a:endParaRPr>
                    </a:p>
                  </a:txBody>
                  <a:tcPr/>
                </a:tc>
                <a:extLst>
                  <a:ext uri="{0D108BD9-81ED-4DB2-BD59-A6C34878D82A}">
                    <a16:rowId xmlns:a16="http://schemas.microsoft.com/office/drawing/2014/main" val="10001"/>
                  </a:ext>
                </a:extLst>
              </a:tr>
              <a:tr h="1633953">
                <a:tc>
                  <a:txBody>
                    <a:bodyPr/>
                    <a:lstStyle/>
                    <a:p>
                      <a:r>
                        <a:rPr lang="en-US" sz="1400" dirty="0" smtClean="0">
                          <a:latin typeface="Century Gothic"/>
                          <a:cs typeface="Century Gothic"/>
                        </a:rPr>
                        <a:t>6</a:t>
                      </a:r>
                    </a:p>
                    <a:p>
                      <a:endParaRPr lang="en-US" sz="1400" dirty="0">
                        <a:latin typeface="Century Gothic"/>
                        <a:cs typeface="Century Gothic"/>
                      </a:endParaRPr>
                    </a:p>
                  </a:txBody>
                  <a:tcPr/>
                </a:tc>
                <a:tc>
                  <a:txBody>
                    <a:bodyPr/>
                    <a:lstStyle/>
                    <a:p>
                      <a:pPr algn="just"/>
                      <a:r>
                        <a:rPr lang="en-ZA" sz="1400" dirty="0" smtClean="0">
                          <a:latin typeface="Century Gothic"/>
                          <a:cs typeface="Century Gothic"/>
                        </a:rPr>
                        <a:t>How will the security of the electronic signature be dealt with? Currently we have to sign in at security when entering the deeds office, we have to sign an attendance register and thereafter we execute deeds, there are thus many checks to ensure that the person signing/executing the deed is indeed the one whose name appears on the deed. </a:t>
                      </a:r>
                      <a:endParaRPr lang="en-US" sz="1400" dirty="0">
                        <a:latin typeface="Century Gothic"/>
                        <a:cs typeface="Century Gothic"/>
                      </a:endParaRPr>
                    </a:p>
                  </a:txBody>
                  <a:tcPr/>
                </a:tc>
                <a:tc>
                  <a:txBody>
                    <a:bodyPr/>
                    <a:lstStyle/>
                    <a:p>
                      <a:r>
                        <a:rPr lang="en-US" sz="1400" dirty="0" smtClean="0">
                          <a:latin typeface="Century Gothic"/>
                          <a:cs typeface="Century Gothic"/>
                        </a:rPr>
                        <a:t>Access will be in accordance with conditions of registration as a user, and the use of an advanced electronic</a:t>
                      </a:r>
                      <a:r>
                        <a:rPr lang="en-US" sz="1400" baseline="0" dirty="0" smtClean="0">
                          <a:latin typeface="Century Gothic"/>
                          <a:cs typeface="Century Gothic"/>
                        </a:rPr>
                        <a:t> signature is regulated by ECTA</a:t>
                      </a:r>
                      <a:endParaRPr lang="en-US" sz="1400" dirty="0">
                        <a:latin typeface="Century Gothic"/>
                        <a:cs typeface="Century Gothic"/>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375018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87262540"/>
              </p:ext>
            </p:extLst>
          </p:nvPr>
        </p:nvGraphicFramePr>
        <p:xfrm>
          <a:off x="152400" y="152400"/>
          <a:ext cx="9601200" cy="5537435"/>
        </p:xfrm>
        <a:graphic>
          <a:graphicData uri="http://schemas.openxmlformats.org/drawingml/2006/table">
            <a:tbl>
              <a:tblPr firstRow="1" bandRow="1">
                <a:tableStyleId>{F5AB1C69-6EDB-4FF4-983F-18BD219EF322}</a:tableStyleId>
              </a:tblPr>
              <a:tblGrid>
                <a:gridCol w="68580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680484">
                <a:tc>
                  <a:txBody>
                    <a:bodyPr/>
                    <a:lstStyle/>
                    <a:p>
                      <a:pPr algn="ctr"/>
                      <a:r>
                        <a:rPr lang="en-US" sz="1400" dirty="0" smtClean="0">
                          <a:latin typeface="Century Gothic"/>
                          <a:cs typeface="Century Gothic"/>
                        </a:rPr>
                        <a:t>Clause</a:t>
                      </a:r>
                    </a:p>
                    <a:p>
                      <a:pPr algn="ctr"/>
                      <a:endParaRPr lang="en-US" sz="1400" dirty="0">
                        <a:latin typeface="Century Gothic"/>
                        <a:cs typeface="Century Gothic"/>
                      </a:endParaRPr>
                    </a:p>
                  </a:txBody>
                  <a:tcP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tc>
                <a:extLst>
                  <a:ext uri="{0D108BD9-81ED-4DB2-BD59-A6C34878D82A}">
                    <a16:rowId xmlns:a16="http://schemas.microsoft.com/office/drawing/2014/main" val="10000"/>
                  </a:ext>
                </a:extLst>
              </a:tr>
              <a:tr h="1233377">
                <a:tc>
                  <a:txBody>
                    <a:bodyPr/>
                    <a:lstStyle/>
                    <a:p>
                      <a:r>
                        <a:rPr lang="en-US" sz="1400" dirty="0" smtClean="0">
                          <a:latin typeface="Century Gothic"/>
                          <a:cs typeface="Century Gothic"/>
                        </a:rPr>
                        <a:t>7</a:t>
                      </a:r>
                      <a:endParaRPr lang="en-US" sz="1400" dirty="0">
                        <a:latin typeface="Century Gothic"/>
                        <a:cs typeface="Century Gothic"/>
                      </a:endParaRPr>
                    </a:p>
                  </a:txBody>
                  <a:tcPr/>
                </a:tc>
                <a:tc>
                  <a:txBody>
                    <a:bodyPr/>
                    <a:lstStyle/>
                    <a:p>
                      <a:r>
                        <a:rPr lang="en-ZA" sz="1400" dirty="0" smtClean="0">
                          <a:latin typeface="Century Gothic"/>
                          <a:cs typeface="Century Gothic"/>
                        </a:rPr>
                        <a:t>We are facing tremendous challenges with regards to incorrect deeds office records and there is a specific section dealing with corrective maintenance which assists with the correction of such data where we submit requests for correction. How will this be dealt with in the future?</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Data cleansing is an ongoing process  in all deeds registries.</a:t>
                      </a:r>
                      <a:r>
                        <a:rPr lang="en-US" sz="1400" baseline="0" dirty="0" smtClean="0">
                          <a:latin typeface="Century Gothic"/>
                          <a:cs typeface="Century Gothic"/>
                        </a:rPr>
                        <a:t> </a:t>
                      </a:r>
                      <a:endParaRPr lang="en-US" sz="1400" dirty="0">
                        <a:latin typeface="Century Gothic"/>
                        <a:cs typeface="Century Gothic"/>
                      </a:endParaRPr>
                    </a:p>
                  </a:txBody>
                  <a:tcPr/>
                </a:tc>
                <a:extLst>
                  <a:ext uri="{0D108BD9-81ED-4DB2-BD59-A6C34878D82A}">
                    <a16:rowId xmlns:a16="http://schemas.microsoft.com/office/drawing/2014/main" val="10001"/>
                  </a:ext>
                </a:extLst>
              </a:tr>
              <a:tr h="2062716">
                <a:tc>
                  <a:txBody>
                    <a:bodyPr/>
                    <a:lstStyle/>
                    <a:p>
                      <a:r>
                        <a:rPr lang="en-US" sz="1400" dirty="0" smtClean="0">
                          <a:latin typeface="Century Gothic"/>
                          <a:cs typeface="Century Gothic"/>
                        </a:rPr>
                        <a:t>8</a:t>
                      </a:r>
                      <a:endParaRPr lang="en-US" sz="1400" dirty="0">
                        <a:latin typeface="Century Gothic"/>
                        <a:cs typeface="Century Gothic"/>
                      </a:endParaRPr>
                    </a:p>
                  </a:txBody>
                  <a:tcPr/>
                </a:tc>
                <a:tc>
                  <a:txBody>
                    <a:bodyPr/>
                    <a:lstStyle/>
                    <a:p>
                      <a:pPr algn="just"/>
                      <a:r>
                        <a:rPr lang="en-ZA" sz="1400" dirty="0" smtClean="0">
                          <a:latin typeface="Century Gothic"/>
                          <a:cs typeface="Century Gothic"/>
                        </a:rPr>
                        <a:t>We are also able to access certain information at the Deeds Office that cannot be accessed by office personnel in law offices, for example the interdict section when we need to check the details of interdicts, the Township section, to check township files and title conditions, the Sectionals Title section where we can have access to sectional titles files or permanently filed deeds. A huge amount of these files are not microfilmed, so the only way (or sometimes the quickest and cheapest way) is to access the files manually. How will this be dealt with in the future?</a:t>
                      </a:r>
                      <a:endParaRPr lang="en-US" sz="1400" dirty="0">
                        <a:latin typeface="Century Gothic"/>
                        <a:cs typeface="Century Gothic"/>
                      </a:endParaRPr>
                    </a:p>
                  </a:txBody>
                  <a:tcPr/>
                </a:tc>
                <a:tc>
                  <a:txBody>
                    <a:bodyPr/>
                    <a:lstStyle/>
                    <a:p>
                      <a:r>
                        <a:rPr lang="en-US" sz="1400" dirty="0" smtClean="0">
                          <a:latin typeface="Century Gothic"/>
                          <a:cs typeface="Century Gothic"/>
                        </a:rPr>
                        <a:t>Access to physical records</a:t>
                      </a:r>
                      <a:r>
                        <a:rPr lang="en-US" sz="1400" baseline="0" dirty="0" smtClean="0">
                          <a:latin typeface="Century Gothic"/>
                          <a:cs typeface="Century Gothic"/>
                        </a:rPr>
                        <a:t> </a:t>
                      </a:r>
                      <a:r>
                        <a:rPr lang="en-US" sz="1400" dirty="0" smtClean="0">
                          <a:latin typeface="Century Gothic"/>
                          <a:cs typeface="Century Gothic"/>
                        </a:rPr>
                        <a:t>will still be possible until  such time that all records have been back-scanned and  microfilms digitized, </a:t>
                      </a:r>
                      <a:endParaRPr lang="en-US" sz="1400" dirty="0">
                        <a:latin typeface="Century Gothic"/>
                        <a:cs typeface="Century Gothic"/>
                      </a:endParaRPr>
                    </a:p>
                  </a:txBody>
                  <a:tcPr/>
                </a:tc>
                <a:extLst>
                  <a:ext uri="{0D108BD9-81ED-4DB2-BD59-A6C34878D82A}">
                    <a16:rowId xmlns:a16="http://schemas.microsoft.com/office/drawing/2014/main" val="10002"/>
                  </a:ext>
                </a:extLst>
              </a:tr>
              <a:tr h="1509823">
                <a:tc>
                  <a:txBody>
                    <a:bodyPr/>
                    <a:lstStyle/>
                    <a:p>
                      <a:r>
                        <a:rPr lang="en-US" sz="1400" dirty="0" smtClean="0">
                          <a:latin typeface="Century Gothic"/>
                          <a:cs typeface="Century Gothic"/>
                        </a:rPr>
                        <a:t>9</a:t>
                      </a:r>
                      <a:endParaRPr lang="en-US" sz="1400" dirty="0">
                        <a:latin typeface="Century Gothic"/>
                        <a:cs typeface="Century Gothic"/>
                      </a:endParaRPr>
                    </a:p>
                  </a:txBody>
                  <a:tcPr/>
                </a:tc>
                <a:tc>
                  <a:txBody>
                    <a:bodyPr/>
                    <a:lstStyle/>
                    <a:p>
                      <a:r>
                        <a:rPr lang="en-ZA" sz="1400" dirty="0" smtClean="0">
                          <a:latin typeface="Century Gothic"/>
                          <a:cs typeface="Century Gothic"/>
                        </a:rPr>
                        <a:t>We are currently working with a turnaround time of approximately 7 working days from date of lodgement to date of registration and Pretoria deeds office is sometimes even a day or two quicker. Is it really anticipated that the electronic registration process will increase the turnaround time as stated as being one of the objectives of the Bill?</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It is anticipated</a:t>
                      </a:r>
                      <a:r>
                        <a:rPr lang="en-US" sz="1400" baseline="0" dirty="0" smtClean="0">
                          <a:latin typeface="Century Gothic"/>
                          <a:cs typeface="Century Gothic"/>
                        </a:rPr>
                        <a:t> that t</a:t>
                      </a:r>
                      <a:r>
                        <a:rPr lang="en-US" sz="1400" dirty="0" smtClean="0">
                          <a:latin typeface="Century Gothic"/>
                          <a:cs typeface="Century Gothic"/>
                        </a:rPr>
                        <a:t>he turn-around time for registrations will decrease with the introduction of the system.</a:t>
                      </a:r>
                      <a:endParaRPr lang="en-US" sz="1400" dirty="0">
                        <a:latin typeface="Century Gothic"/>
                        <a:cs typeface="Century Gothic"/>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375018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29329897"/>
              </p:ext>
            </p:extLst>
          </p:nvPr>
        </p:nvGraphicFramePr>
        <p:xfrm>
          <a:off x="152400" y="152400"/>
          <a:ext cx="9601200" cy="5486400"/>
        </p:xfrm>
        <a:graphic>
          <a:graphicData uri="http://schemas.openxmlformats.org/drawingml/2006/table">
            <a:tbl>
              <a:tblPr firstRow="1" bandRow="1">
                <a:tableStyleId>{F5AB1C69-6EDB-4FF4-983F-18BD219EF322}</a:tableStyleId>
              </a:tblPr>
              <a:tblGrid>
                <a:gridCol w="8382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623492">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2112208">
                <a:tc>
                  <a:txBody>
                    <a:bodyPr/>
                    <a:lstStyle/>
                    <a:p>
                      <a:r>
                        <a:rPr lang="en-US" sz="1400" dirty="0" smtClean="0">
                          <a:latin typeface="Century Gothic"/>
                          <a:cs typeface="Century Gothic"/>
                        </a:rPr>
                        <a:t>10</a:t>
                      </a:r>
                      <a:endParaRPr lang="en-US" sz="1400" dirty="0">
                        <a:latin typeface="Century Gothic"/>
                        <a:cs typeface="Century Gothic"/>
                      </a:endParaRPr>
                    </a:p>
                  </a:txBody>
                  <a:tcPr/>
                </a:tc>
                <a:tc>
                  <a:txBody>
                    <a:bodyPr/>
                    <a:lstStyle/>
                    <a:p>
                      <a:pPr algn="just"/>
                      <a:r>
                        <a:rPr lang="en-ZA" sz="1400" kern="1200" dirty="0" smtClean="0">
                          <a:solidFill>
                            <a:schemeClr val="dk1"/>
                          </a:solidFill>
                          <a:latin typeface="Century Gothic"/>
                          <a:ea typeface="+mn-ea"/>
                          <a:cs typeface="Century Gothic"/>
                        </a:rPr>
                        <a:t>If the registration of a matter is taking longer than anticipated, we are able to investigate and obtain permission to get the details of the examiner involved and then investigate what is happening. It can happen that examiners are off ill or on leave and if we did not investigate, the registration would have taken longer. How will this be dealt with under the proposed Bill.</a:t>
                      </a:r>
                      <a:endParaRPr lang="en-US" sz="1400" kern="1200" dirty="0" smtClean="0">
                        <a:solidFill>
                          <a:schemeClr val="dk1"/>
                        </a:solidFill>
                        <a:latin typeface="Century Gothic"/>
                        <a:ea typeface="+mn-ea"/>
                        <a:cs typeface="Century Gothic"/>
                      </a:endParaRPr>
                    </a:p>
                    <a:p>
                      <a:pPr algn="just"/>
                      <a:endParaRPr lang="en-US" sz="1400" kern="1200" dirty="0" smtClean="0">
                        <a:solidFill>
                          <a:schemeClr val="dk1"/>
                        </a:solidFill>
                        <a:latin typeface="Century Gothic"/>
                        <a:ea typeface="+mn-ea"/>
                        <a:cs typeface="Century Gothic"/>
                      </a:endParaRPr>
                    </a:p>
                  </a:txBody>
                  <a:tcPr/>
                </a:tc>
                <a:tc>
                  <a:txBody>
                    <a:bodyPr/>
                    <a:lstStyle/>
                    <a:p>
                      <a:r>
                        <a:rPr lang="en-US" sz="1400" dirty="0" smtClean="0">
                          <a:latin typeface="Century Gothic"/>
                          <a:cs typeface="Century Gothic"/>
                        </a:rPr>
                        <a:t>The system will allocate deeds to available examiners. If there is no movement regarding such deed within a period of time, </a:t>
                      </a:r>
                      <a:r>
                        <a:rPr lang="en-ZA" sz="1400" dirty="0" smtClean="0">
                          <a:latin typeface="Century Gothic"/>
                          <a:cs typeface="Century Gothic"/>
                        </a:rPr>
                        <a:t>the system will alert the next level supervisor and </a:t>
                      </a:r>
                      <a:r>
                        <a:rPr lang="en-US" sz="1400" dirty="0" smtClean="0">
                          <a:latin typeface="Century Gothic"/>
                          <a:cs typeface="Century Gothic"/>
                        </a:rPr>
                        <a:t>the matter will be followed – up and the deed redirected if necessary </a:t>
                      </a:r>
                      <a:endParaRPr lang="en-US" sz="1400" dirty="0">
                        <a:latin typeface="Century Gothic"/>
                        <a:cs typeface="Century Gothic"/>
                      </a:endParaRPr>
                    </a:p>
                  </a:txBody>
                  <a:tcPr/>
                </a:tc>
                <a:extLst>
                  <a:ext uri="{0D108BD9-81ED-4DB2-BD59-A6C34878D82A}">
                    <a16:rowId xmlns:a16="http://schemas.microsoft.com/office/drawing/2014/main" val="10001"/>
                  </a:ext>
                </a:extLst>
              </a:tr>
              <a:tr h="2750700">
                <a:tc>
                  <a:txBody>
                    <a:bodyPr/>
                    <a:lstStyle/>
                    <a:p>
                      <a:r>
                        <a:rPr lang="en-US" sz="1400" dirty="0" smtClean="0">
                          <a:latin typeface="Century Gothic"/>
                          <a:cs typeface="Century Gothic"/>
                        </a:rPr>
                        <a:t>11</a:t>
                      </a:r>
                      <a:endParaRPr lang="en-US" sz="1400" dirty="0">
                        <a:latin typeface="Century Gothic"/>
                        <a:cs typeface="Century Gothic"/>
                      </a:endParaRPr>
                    </a:p>
                  </a:txBody>
                  <a:tcPr/>
                </a:tc>
                <a:tc>
                  <a:txBody>
                    <a:bodyPr/>
                    <a:lstStyle/>
                    <a:p>
                      <a:r>
                        <a:rPr lang="en-ZA" sz="1400" dirty="0" smtClean="0">
                          <a:latin typeface="Century Gothic"/>
                          <a:cs typeface="Century Gothic"/>
                        </a:rPr>
                        <a:t>We are also able to assist out clients under exceptional circumstances to have a matter registered quicker, with assistance from the Deeds Office, for example when a client is seriously ill and requires access to funding to pay for</a:t>
                      </a:r>
                      <a:r>
                        <a:rPr lang="en-ZA" sz="1400" baseline="0" dirty="0" smtClean="0">
                          <a:latin typeface="Century Gothic"/>
                          <a:cs typeface="Century Gothic"/>
                        </a:rPr>
                        <a:t> </a:t>
                      </a:r>
                      <a:r>
                        <a:rPr lang="en-ZA" sz="1400" dirty="0" smtClean="0">
                          <a:latin typeface="Century Gothic"/>
                          <a:cs typeface="Century Gothic"/>
                        </a:rPr>
                        <a:t>emergency medical procedures or are on their death bed, and we are able to do so, because we are at the Deeds Office and able to navigate the process. How will this be dealt with under the new Bill?</a:t>
                      </a:r>
                      <a:endParaRPr lang="en-US" sz="1400" dirty="0">
                        <a:latin typeface="Century Gothic"/>
                        <a:cs typeface="Century Gothic"/>
                      </a:endParaRPr>
                    </a:p>
                  </a:txBody>
                  <a:tcPr/>
                </a:tc>
                <a:tc>
                  <a:txBody>
                    <a:bodyPr/>
                    <a:lstStyle/>
                    <a:p>
                      <a:pPr algn="l"/>
                      <a:r>
                        <a:rPr lang="en-US" sz="1400" dirty="0" smtClean="0">
                          <a:latin typeface="Century Gothic"/>
                          <a:cs typeface="Century Gothic"/>
                        </a:rPr>
                        <a:t>In view of the shorter</a:t>
                      </a:r>
                      <a:r>
                        <a:rPr lang="en-US" sz="1400" baseline="0" dirty="0" smtClean="0">
                          <a:latin typeface="Century Gothic"/>
                          <a:cs typeface="Century Gothic"/>
                        </a:rPr>
                        <a:t> registration period under the new system, there will be no need to expedite or fast tract deeds under the circumstances mentioned</a:t>
                      </a:r>
                      <a:endParaRPr lang="en-US" sz="1400" dirty="0">
                        <a:latin typeface="Century Gothic"/>
                        <a:cs typeface="Century Gothic"/>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637501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77196450"/>
              </p:ext>
            </p:extLst>
          </p:nvPr>
        </p:nvGraphicFramePr>
        <p:xfrm>
          <a:off x="152400" y="152400"/>
          <a:ext cx="9601200" cy="6156958"/>
        </p:xfrm>
        <a:graphic>
          <a:graphicData uri="http://schemas.openxmlformats.org/drawingml/2006/table">
            <a:tbl>
              <a:tblPr firstRow="1" bandRow="1">
                <a:tableStyleId>{F5AB1C69-6EDB-4FF4-983F-18BD219EF322}</a:tableStyleId>
              </a:tblPr>
              <a:tblGrid>
                <a:gridCol w="838200">
                  <a:extLst>
                    <a:ext uri="{9D8B030D-6E8A-4147-A177-3AD203B41FA5}">
                      <a16:colId xmlns:a16="http://schemas.microsoft.com/office/drawing/2014/main" val="20000"/>
                    </a:ext>
                  </a:extLst>
                </a:gridCol>
                <a:gridCol w="5486400">
                  <a:extLst>
                    <a:ext uri="{9D8B030D-6E8A-4147-A177-3AD203B41FA5}">
                      <a16:colId xmlns:a16="http://schemas.microsoft.com/office/drawing/2014/main" val="20001"/>
                    </a:ext>
                  </a:extLst>
                </a:gridCol>
                <a:gridCol w="3276600">
                  <a:extLst>
                    <a:ext uri="{9D8B030D-6E8A-4147-A177-3AD203B41FA5}">
                      <a16:colId xmlns:a16="http://schemas.microsoft.com/office/drawing/2014/main" val="20002"/>
                    </a:ext>
                  </a:extLst>
                </a:gridCol>
              </a:tblGrid>
              <a:tr h="512897">
                <a:tc>
                  <a:txBody>
                    <a:bodyPr/>
                    <a:lstStyle/>
                    <a:p>
                      <a:pPr algn="ctr"/>
                      <a:r>
                        <a:rPr lang="en-US" sz="1400" dirty="0" smtClean="0">
                          <a:latin typeface="Century Gothic"/>
                          <a:cs typeface="Century Gothic"/>
                        </a:rPr>
                        <a:t>Clause</a:t>
                      </a:r>
                    </a:p>
                    <a:p>
                      <a:pPr algn="ctr"/>
                      <a:endParaRPr lang="en-US" sz="1400" dirty="0">
                        <a:latin typeface="Century Gothic"/>
                        <a:cs typeface="Century Gothic"/>
                      </a:endParaRPr>
                    </a:p>
                  </a:txBody>
                  <a:tcP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tc>
                <a:tc>
                  <a:txBody>
                    <a:bodyPr/>
                    <a:lstStyle/>
                    <a:p>
                      <a:pPr algn="ctr"/>
                      <a:r>
                        <a:rPr lang="en-US" sz="1400" dirty="0" smtClean="0">
                          <a:latin typeface="Century Gothic"/>
                          <a:cs typeface="Century Gothic"/>
                        </a:rPr>
                        <a:t>DRDLR Response</a:t>
                      </a:r>
                      <a:endParaRPr lang="en-US" sz="1400" dirty="0">
                        <a:latin typeface="Century Gothic"/>
                        <a:cs typeface="Century Gothic"/>
                      </a:endParaRPr>
                    </a:p>
                  </a:txBody>
                  <a:tcPr/>
                </a:tc>
                <a:extLst>
                  <a:ext uri="{0D108BD9-81ED-4DB2-BD59-A6C34878D82A}">
                    <a16:rowId xmlns:a16="http://schemas.microsoft.com/office/drawing/2014/main" val="10000"/>
                  </a:ext>
                </a:extLst>
              </a:tr>
              <a:tr h="4668703">
                <a:tc>
                  <a:txBody>
                    <a:bodyPr/>
                    <a:lstStyle/>
                    <a:p>
                      <a:r>
                        <a:rPr lang="en-US" sz="1400" dirty="0" smtClean="0">
                          <a:latin typeface="Century Gothic"/>
                          <a:cs typeface="Century Gothic"/>
                        </a:rPr>
                        <a:t>1</a:t>
                      </a:r>
                      <a:endParaRPr lang="en-US" sz="1400" dirty="0">
                        <a:latin typeface="Century Gothic"/>
                        <a:cs typeface="Century Gothic"/>
                      </a:endParaRPr>
                    </a:p>
                  </a:txBody>
                  <a:tcPr/>
                </a:tc>
                <a:tc>
                  <a:txBody>
                    <a:bodyPr/>
                    <a:lstStyle/>
                    <a:p>
                      <a:r>
                        <a:rPr lang="en-ZA" sz="1400" b="1" u="sng" dirty="0" smtClean="0">
                          <a:latin typeface="Century Gothic"/>
                          <a:cs typeface="Century Gothic"/>
                        </a:rPr>
                        <a:t>MARK HEYINK : Attorney, Notary &amp; Conveyancer </a:t>
                      </a:r>
                    </a:p>
                    <a:p>
                      <a:endParaRPr lang="en-ZA" sz="1400" b="1" u="sng" dirty="0" smtClean="0">
                        <a:latin typeface="Century Gothic"/>
                        <a:cs typeface="Century Gothic"/>
                      </a:endParaRPr>
                    </a:p>
                    <a:p>
                      <a:pPr algn="just"/>
                      <a:r>
                        <a:rPr lang="en-ZA" sz="1400" i="1" dirty="0" smtClean="0">
                          <a:latin typeface="Century Gothic"/>
                          <a:cs typeface="Century Gothic"/>
                        </a:rPr>
                        <a:t>‘signature’’, in respect of any act performed in terms of the Deeds Registries Act and Sectional Titles Act by a conveyancer, notary public, statutory officer or Registrar in attesting his or her signature to a deed or document or a scanned image of a deed or document in respect of the registration thereof, means an advanced electronic signature as defined in section 1 of the Electronic Communications and Transactions Act, and ‘‘electronic signature’’ has a corresponding meaning.</a:t>
                      </a:r>
                    </a:p>
                    <a:p>
                      <a:pPr algn="just"/>
                      <a:endParaRPr lang="en-ZA" sz="1400" u="sng" dirty="0" smtClean="0">
                        <a:latin typeface="Century Gothic"/>
                        <a:cs typeface="Century Gothic"/>
                      </a:endParaRPr>
                    </a:p>
                    <a:p>
                      <a:pPr algn="just"/>
                      <a:r>
                        <a:rPr lang="en-ZA" sz="1400" b="1" u="sng" dirty="0" smtClean="0">
                          <a:latin typeface="Century Gothic"/>
                          <a:cs typeface="Century Gothic"/>
                        </a:rPr>
                        <a:t>Comment and Recommendation</a:t>
                      </a:r>
                    </a:p>
                    <a:p>
                      <a:pPr algn="just"/>
                      <a:endParaRPr lang="en-ZA" sz="1400" b="1" u="sng" dirty="0" smtClean="0">
                        <a:latin typeface="Century Gothic"/>
                        <a:cs typeface="Century Gothic"/>
                      </a:endParaRPr>
                    </a:p>
                    <a:p>
                      <a:pPr algn="just"/>
                      <a:r>
                        <a:rPr lang="en-ZA" sz="1400" dirty="0" smtClean="0">
                          <a:latin typeface="Century Gothic"/>
                          <a:cs typeface="Century Gothic"/>
                        </a:rPr>
                        <a:t>This highlights the necessity of the Legal Practice Council being the registration authority for certification authority(</a:t>
                      </a:r>
                      <a:r>
                        <a:rPr lang="en-ZA" sz="1400" dirty="0" err="1" smtClean="0">
                          <a:latin typeface="Century Gothic"/>
                          <a:cs typeface="Century Gothic"/>
                        </a:rPr>
                        <a:t>ies</a:t>
                      </a:r>
                      <a:r>
                        <a:rPr lang="en-ZA" sz="1400" dirty="0" smtClean="0">
                          <a:latin typeface="Century Gothic"/>
                          <a:cs typeface="Century Gothic"/>
                        </a:rPr>
                        <a:t>)that issue digital certificates enabling Advanced Electronic</a:t>
                      </a:r>
                      <a:r>
                        <a:rPr lang="en-ZA" sz="1400" baseline="0" dirty="0" smtClean="0">
                          <a:latin typeface="Century Gothic"/>
                          <a:cs typeface="Century Gothic"/>
                        </a:rPr>
                        <a:t> Signature (</a:t>
                      </a:r>
                      <a:r>
                        <a:rPr lang="en-ZA" sz="1400" dirty="0" smtClean="0">
                          <a:latin typeface="Century Gothic"/>
                          <a:cs typeface="Century Gothic"/>
                        </a:rPr>
                        <a:t>AES ) and incorporating the credentials of the lawyer (conveyancer or notary public) that will be enrolled to use EDRS. It will also require that</a:t>
                      </a:r>
                    </a:p>
                    <a:p>
                      <a:pPr algn="just"/>
                      <a:r>
                        <a:rPr lang="en-ZA" sz="1400" dirty="0" smtClean="0">
                          <a:latin typeface="Century Gothic"/>
                          <a:cs typeface="Century Gothic"/>
                        </a:rPr>
                        <a:t>persons appointed by the Chief Registrar of Deeds (CRD) be similarly issued with AES. The aspect of how the CRD implements AES within the Deeds Registry requires careful consideration. The issue of access</a:t>
                      </a:r>
                      <a:r>
                        <a:rPr lang="en-ZA" sz="1400" baseline="0" dirty="0" smtClean="0">
                          <a:latin typeface="Century Gothic"/>
                          <a:cs typeface="Century Gothic"/>
                        </a:rPr>
                        <a:t> </a:t>
                      </a:r>
                      <a:r>
                        <a:rPr lang="en-ZA" sz="1400" dirty="0" smtClean="0">
                          <a:latin typeface="Century Gothic"/>
                          <a:cs typeface="Century Gothic"/>
                        </a:rPr>
                        <a:t>control to the various components of the EDRS system require careful consideration.</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The accreditation of advanced electronic signature and matters pertaining thereto is regulated by Chapter IV of the </a:t>
                      </a:r>
                      <a:r>
                        <a:rPr lang="en-GB" sz="1400" dirty="0" smtClean="0">
                          <a:latin typeface="Century Gothic"/>
                          <a:cs typeface="Century Gothic"/>
                        </a:rPr>
                        <a:t>Electronic Communications and Transactions Act 25 of 2002 </a:t>
                      </a:r>
                      <a:r>
                        <a:rPr lang="en-US" sz="1400" dirty="0" smtClean="0">
                          <a:latin typeface="Century Gothic"/>
                          <a:cs typeface="Century Gothic"/>
                        </a:rPr>
                        <a:t>(ECTA). </a:t>
                      </a:r>
                    </a:p>
                    <a:p>
                      <a:pPr algn="just"/>
                      <a:endParaRPr lang="en-US" sz="1400" dirty="0" smtClean="0">
                        <a:latin typeface="Century Gothic"/>
                        <a:cs typeface="Century Gothic"/>
                      </a:endParaRPr>
                    </a:p>
                    <a:p>
                      <a:pPr algn="just"/>
                      <a:r>
                        <a:rPr lang="en-US" sz="1400" dirty="0" smtClean="0">
                          <a:latin typeface="Century Gothic"/>
                          <a:cs typeface="Century Gothic"/>
                        </a:rPr>
                        <a:t>The EDRS Bill cannot prescribe as to who must be the Accreditation Authority. </a:t>
                      </a:r>
                    </a:p>
                    <a:p>
                      <a:pPr algn="just"/>
                      <a:endParaRPr lang="en-US" sz="1400" dirty="0" smtClean="0">
                        <a:latin typeface="Century Gothic"/>
                        <a:cs typeface="Century Gothic"/>
                      </a:endParaRPr>
                    </a:p>
                    <a:p>
                      <a:pPr algn="just"/>
                      <a:r>
                        <a:rPr lang="en-US" sz="1400" dirty="0" smtClean="0">
                          <a:latin typeface="Century Gothic"/>
                          <a:cs typeface="Century Gothic"/>
                        </a:rPr>
                        <a:t>ECTA</a:t>
                      </a:r>
                      <a:r>
                        <a:rPr lang="en-US" sz="1400" baseline="0" dirty="0" smtClean="0">
                          <a:latin typeface="Century Gothic"/>
                          <a:cs typeface="Century Gothic"/>
                        </a:rPr>
                        <a:t> further provides that the Department of Telecommunications &amp; Postal Services (DTPSA) is the accreditation authority for AES across all government Information  &amp; Communications Technology (ICT) systems</a:t>
                      </a:r>
                      <a:endParaRPr lang="en-US" sz="1400"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6810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16899374"/>
              </p:ext>
            </p:extLst>
          </p:nvPr>
        </p:nvGraphicFramePr>
        <p:xfrm>
          <a:off x="152400" y="158496"/>
          <a:ext cx="9601200" cy="5547359"/>
        </p:xfrm>
        <a:graphic>
          <a:graphicData uri="http://schemas.openxmlformats.org/drawingml/2006/table">
            <a:tbl>
              <a:tblPr firstRow="1" bandRow="1">
                <a:tableStyleId>{F5AB1C69-6EDB-4FF4-983F-18BD219EF322}</a:tableStyleId>
              </a:tblPr>
              <a:tblGrid>
                <a:gridCol w="858644">
                  <a:extLst>
                    <a:ext uri="{9D8B030D-6E8A-4147-A177-3AD203B41FA5}">
                      <a16:colId xmlns:a16="http://schemas.microsoft.com/office/drawing/2014/main" val="20000"/>
                    </a:ext>
                  </a:extLst>
                </a:gridCol>
                <a:gridCol w="5542156">
                  <a:extLst>
                    <a:ext uri="{9D8B030D-6E8A-4147-A177-3AD203B41FA5}">
                      <a16:colId xmlns:a16="http://schemas.microsoft.com/office/drawing/2014/main" val="20001"/>
                    </a:ext>
                  </a:extLst>
                </a:gridCol>
                <a:gridCol w="3048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370840">
                <a:tc>
                  <a:txBody>
                    <a:bodyPr/>
                    <a:lstStyle/>
                    <a:p>
                      <a:pPr algn="ctr"/>
                      <a:r>
                        <a:rPr lang="en-US" sz="1400" dirty="0" smtClean="0">
                          <a:latin typeface="Century Gothic"/>
                          <a:cs typeface="Century Gothic"/>
                        </a:rPr>
                        <a:t>Clause</a:t>
                      </a:r>
                    </a:p>
                  </a:txBody>
                  <a:tcP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tc>
                <a:tc gridSpan="2">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tc>
                <a:tc hMerge="1">
                  <a:txBody>
                    <a:bodyPr/>
                    <a:lstStyle/>
                    <a:p>
                      <a:endParaRPr lang="en-ZA"/>
                    </a:p>
                  </a:txBody>
                  <a:tcPr/>
                </a:tc>
                <a:extLst>
                  <a:ext uri="{0D108BD9-81ED-4DB2-BD59-A6C34878D82A}">
                    <a16:rowId xmlns:a16="http://schemas.microsoft.com/office/drawing/2014/main" val="10000"/>
                  </a:ext>
                </a:extLst>
              </a:tr>
              <a:tr h="370840">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latin typeface="Century Gothic"/>
                          <a:cs typeface="Century Gothic"/>
                        </a:rPr>
                        <a:t>SUBMISSION</a:t>
                      </a:r>
                      <a:r>
                        <a:rPr lang="en-US" sz="1400" b="1" baseline="0" dirty="0" smtClean="0">
                          <a:latin typeface="Century Gothic"/>
                          <a:cs typeface="Century Gothic"/>
                        </a:rPr>
                        <a:t> FROM </a:t>
                      </a:r>
                      <a:r>
                        <a:rPr lang="en-US" sz="1400" b="1" dirty="0" smtClean="0">
                          <a:latin typeface="Century Gothic"/>
                          <a:cs typeface="Century Gothic"/>
                        </a:rPr>
                        <a:t>MFUNDO NJABULO ZWANE </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ZA" sz="1400" dirty="0" smtClean="0">
                        <a:latin typeface="Bahnschrift Light" panose="020B0502040204020203" pitchFamily="34" charset="0"/>
                      </a:endParaRPr>
                    </a:p>
                  </a:txBody>
                  <a:tcPr/>
                </a:tc>
                <a:tc hMerge="1">
                  <a:txBody>
                    <a:bodyPr/>
                    <a:lstStyle/>
                    <a:p>
                      <a:pPr algn="just"/>
                      <a:endParaRPr lang="en-US" sz="1400" dirty="0">
                        <a:latin typeface="Bahnschrift Light" panose="020B0502040204020203" pitchFamily="34" charset="0"/>
                        <a:cs typeface="Arial" pitchFamily="34" charset="0"/>
                      </a:endParaRPr>
                    </a:p>
                  </a:txBody>
                  <a:tcPr/>
                </a:tc>
                <a:tc hMerge="1">
                  <a:txBody>
                    <a:bodyPr/>
                    <a:lstStyle/>
                    <a:p>
                      <a:endParaRPr lang="en-ZA"/>
                    </a:p>
                  </a:txBody>
                  <a:tcPr/>
                </a:tc>
                <a:extLst>
                  <a:ext uri="{0D108BD9-81ED-4DB2-BD59-A6C34878D82A}">
                    <a16:rowId xmlns:a16="http://schemas.microsoft.com/office/drawing/2014/main" val="10001"/>
                  </a:ext>
                </a:extLst>
              </a:tr>
              <a:tr h="370840">
                <a:tc>
                  <a:txBody>
                    <a:bodyPr/>
                    <a:lstStyle/>
                    <a:p>
                      <a:r>
                        <a:rPr lang="en-US" sz="1400" dirty="0" smtClean="0">
                          <a:latin typeface="Century Gothic"/>
                          <a:cs typeface="Century Gothic"/>
                        </a:rPr>
                        <a:t>1</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Accountability and Reportable Irregularities</a:t>
                      </a:r>
                    </a:p>
                  </a:txBody>
                  <a:tcPr/>
                </a:tc>
                <a:tc hMerge="1">
                  <a:txBody>
                    <a:bodyPr/>
                    <a:lstStyle/>
                    <a:p>
                      <a:pPr algn="just"/>
                      <a:endParaRPr lang="en-US" sz="1400" dirty="0">
                        <a:latin typeface="Bahnschrift Light" panose="020B0502040204020203" pitchFamily="34" charset="0"/>
                        <a:cs typeface="Arial" pitchFamily="34" charset="0"/>
                      </a:endParaRPr>
                    </a:p>
                  </a:txBody>
                  <a:tcPr/>
                </a:tc>
                <a:tc rowSpan="10">
                  <a:txBody>
                    <a:bodyPr/>
                    <a:lstStyle/>
                    <a:p>
                      <a:pPr algn="just"/>
                      <a:r>
                        <a:rPr lang="en-US" sz="1400" u="sng" dirty="0" smtClean="0">
                          <a:latin typeface="Century Gothic"/>
                          <a:cs typeface="Century Gothic"/>
                        </a:rPr>
                        <a:t>Regarding Items 1,2,3,4,6,7 and 10 </a:t>
                      </a:r>
                      <a:r>
                        <a:rPr lang="en-US" sz="1400" dirty="0" smtClean="0">
                          <a:latin typeface="Century Gothic"/>
                          <a:cs typeface="Century Gothic"/>
                        </a:rPr>
                        <a:t> </a:t>
                      </a:r>
                    </a:p>
                    <a:p>
                      <a:pPr algn="just"/>
                      <a:r>
                        <a:rPr lang="en-US" sz="1400" dirty="0" smtClean="0">
                          <a:latin typeface="Century Gothic"/>
                          <a:cs typeface="Century Gothic"/>
                        </a:rPr>
                        <a:t>These are aspects that will be taken into account with the development of an Integrated Land Administration System</a:t>
                      </a:r>
                    </a:p>
                    <a:p>
                      <a:pPr algn="just"/>
                      <a:endParaRPr lang="en-US" sz="1400" dirty="0" smtClean="0">
                        <a:latin typeface="Century Gothic"/>
                        <a:cs typeface="Century Gothic"/>
                      </a:endParaRPr>
                    </a:p>
                    <a:p>
                      <a:pPr algn="just"/>
                      <a:endParaRPr lang="en-US" sz="1400" dirty="0" smtClean="0">
                        <a:latin typeface="Century Gothic"/>
                        <a:cs typeface="Century Gothic"/>
                      </a:endParaRPr>
                    </a:p>
                    <a:p>
                      <a:pPr algn="just"/>
                      <a:r>
                        <a:rPr lang="en-US" sz="1400" u="sng" dirty="0" smtClean="0">
                          <a:latin typeface="Century Gothic"/>
                          <a:cs typeface="Century Gothic"/>
                        </a:rPr>
                        <a:t>Regarding item 5</a:t>
                      </a:r>
                    </a:p>
                    <a:p>
                      <a:pPr algn="just"/>
                      <a:r>
                        <a:rPr lang="en-US" sz="1400" dirty="0" smtClean="0">
                          <a:latin typeface="Century Gothic"/>
                          <a:cs typeface="Century Gothic"/>
                        </a:rPr>
                        <a:t>The</a:t>
                      </a:r>
                      <a:r>
                        <a:rPr lang="en-US" sz="1400" baseline="0" dirty="0" smtClean="0">
                          <a:latin typeface="Century Gothic"/>
                          <a:cs typeface="Century Gothic"/>
                        </a:rPr>
                        <a:t> provision to access information is contained in the Deeds Registries Act. T</a:t>
                      </a:r>
                      <a:r>
                        <a:rPr lang="en-ZA" sz="1400" baseline="0" dirty="0" smtClean="0">
                          <a:latin typeface="Century Gothic"/>
                          <a:cs typeface="Century Gothic"/>
                        </a:rPr>
                        <a:t>he system will cater for provision of information.</a:t>
                      </a:r>
                    </a:p>
                    <a:p>
                      <a:pPr algn="just"/>
                      <a:endParaRPr lang="en-US" sz="1400" baseline="0" dirty="0" smtClean="0">
                        <a:latin typeface="Century Gothic"/>
                        <a:cs typeface="Century Gothic"/>
                      </a:endParaRPr>
                    </a:p>
                    <a:p>
                      <a:pPr algn="just"/>
                      <a:endParaRPr lang="en-US" sz="1400" baseline="0" dirty="0" smtClean="0">
                        <a:latin typeface="Century Gothic"/>
                        <a:cs typeface="Century Gothic"/>
                      </a:endParaRPr>
                    </a:p>
                    <a:p>
                      <a:pPr algn="just"/>
                      <a:r>
                        <a:rPr lang="en-US" sz="1400" u="sng" baseline="0" dirty="0" smtClean="0">
                          <a:latin typeface="Century Gothic"/>
                          <a:cs typeface="Century Gothic"/>
                        </a:rPr>
                        <a:t>Regarding items 8 and 9</a:t>
                      </a:r>
                    </a:p>
                    <a:p>
                      <a:pPr algn="just"/>
                      <a:r>
                        <a:rPr lang="en-US" sz="1400" u="none" baseline="0" dirty="0" smtClean="0">
                          <a:latin typeface="Century Gothic"/>
                          <a:cs typeface="Century Gothic"/>
                        </a:rPr>
                        <a:t>These aspects will form part of the content of a directive to be issued in terms of clause 2(2) of the Bill</a:t>
                      </a:r>
                    </a:p>
                  </a:txBody>
                  <a:tcPr/>
                </a:tc>
                <a:extLst>
                  <a:ext uri="{0D108BD9-81ED-4DB2-BD59-A6C34878D82A}">
                    <a16:rowId xmlns:a16="http://schemas.microsoft.com/office/drawing/2014/main" val="10002"/>
                  </a:ext>
                </a:extLst>
              </a:tr>
              <a:tr h="370840">
                <a:tc>
                  <a:txBody>
                    <a:bodyPr/>
                    <a:lstStyle/>
                    <a:p>
                      <a:r>
                        <a:rPr lang="en-US" sz="1400" dirty="0" smtClean="0">
                          <a:latin typeface="Century Gothic"/>
                          <a:cs typeface="Century Gothic"/>
                        </a:rPr>
                        <a:t>2</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Resolution mechanisms for Disputes and Reportable Irregularities</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03"/>
                  </a:ext>
                </a:extLst>
              </a:tr>
              <a:tr h="370840">
                <a:tc>
                  <a:txBody>
                    <a:bodyPr/>
                    <a:lstStyle/>
                    <a:p>
                      <a:r>
                        <a:rPr lang="en-US" sz="1400" dirty="0" smtClean="0">
                          <a:latin typeface="Century Gothic"/>
                          <a:cs typeface="Century Gothic"/>
                        </a:rPr>
                        <a:t>3</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Building ethical culture within Society and the  Deeds Office with regards to Land Governance</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04"/>
                  </a:ext>
                </a:extLst>
              </a:tr>
              <a:tr h="370840">
                <a:tc>
                  <a:txBody>
                    <a:bodyPr/>
                    <a:lstStyle/>
                    <a:p>
                      <a:r>
                        <a:rPr lang="en-US" sz="1400" dirty="0" smtClean="0">
                          <a:latin typeface="Century Gothic"/>
                          <a:cs typeface="Century Gothic"/>
                        </a:rPr>
                        <a:t>4</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Partnership between State, Civil Society and Traditional Leadership in Land Governance</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05"/>
                  </a:ext>
                </a:extLst>
              </a:tr>
              <a:tr h="370840">
                <a:tc>
                  <a:txBody>
                    <a:bodyPr/>
                    <a:lstStyle/>
                    <a:p>
                      <a:r>
                        <a:rPr lang="en-US" sz="1400" dirty="0" smtClean="0">
                          <a:latin typeface="Century Gothic"/>
                          <a:cs typeface="Century Gothic"/>
                        </a:rPr>
                        <a:t>5</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Access to information provision</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06"/>
                  </a:ext>
                </a:extLst>
              </a:tr>
              <a:tr h="370840">
                <a:tc>
                  <a:txBody>
                    <a:bodyPr/>
                    <a:lstStyle/>
                    <a:p>
                      <a:r>
                        <a:rPr lang="en-US" sz="1400" dirty="0" smtClean="0">
                          <a:latin typeface="Century Gothic"/>
                          <a:cs typeface="Century Gothic"/>
                        </a:rPr>
                        <a:t>6</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Transparency provisions with regards to tendering and more open communication systems</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07"/>
                  </a:ext>
                </a:extLst>
              </a:tr>
              <a:tr h="370840">
                <a:tc>
                  <a:txBody>
                    <a:bodyPr/>
                    <a:lstStyle/>
                    <a:p>
                      <a:r>
                        <a:rPr lang="en-US" sz="1400" dirty="0" smtClean="0">
                          <a:latin typeface="Century Gothic"/>
                          <a:cs typeface="Century Gothic"/>
                        </a:rPr>
                        <a:t>7</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Deeds Office should be given the powers to investigate, prosecute and judge on Land Governance matters</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08"/>
                  </a:ext>
                </a:extLst>
              </a:tr>
              <a:tr h="370840">
                <a:tc>
                  <a:txBody>
                    <a:bodyPr/>
                    <a:lstStyle/>
                    <a:p>
                      <a:r>
                        <a:rPr lang="en-US" sz="1400" dirty="0" smtClean="0">
                          <a:latin typeface="Century Gothic"/>
                          <a:cs typeface="Century Gothic"/>
                        </a:rPr>
                        <a:t>8</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e-DRS should be premised on the Data Management Body of Knowledge, specifically with regards to Data Security and Data Governance</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09"/>
                  </a:ext>
                </a:extLst>
              </a:tr>
              <a:tr h="370840">
                <a:tc>
                  <a:txBody>
                    <a:bodyPr/>
                    <a:lstStyle/>
                    <a:p>
                      <a:r>
                        <a:rPr lang="en-US" sz="1400" dirty="0" smtClean="0">
                          <a:latin typeface="Century Gothic"/>
                          <a:cs typeface="Century Gothic"/>
                        </a:rPr>
                        <a:t>9</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e-DRS should consider cryptography and encryption methods to secure the system from Hackers</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10"/>
                  </a:ext>
                </a:extLst>
              </a:tr>
              <a:tr h="370840">
                <a:tc>
                  <a:txBody>
                    <a:bodyPr/>
                    <a:lstStyle/>
                    <a:p>
                      <a:r>
                        <a:rPr lang="en-US" sz="1400" dirty="0" smtClean="0">
                          <a:latin typeface="Century Gothic"/>
                          <a:cs typeface="Century Gothic"/>
                        </a:rPr>
                        <a:t>10</a:t>
                      </a:r>
                      <a:endParaRPr lang="en-US" sz="1400" dirty="0">
                        <a:latin typeface="Century Gothic"/>
                        <a:cs typeface="Century Gothic"/>
                      </a:endParaRP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dirty="0" smtClean="0">
                          <a:latin typeface="Century Gothic"/>
                          <a:cs typeface="Century Gothic"/>
                        </a:rPr>
                        <a:t>e-DRS should be declared as Critical Infrastructure</a:t>
                      </a:r>
                    </a:p>
                  </a:txBody>
                  <a:tcPr/>
                </a:tc>
                <a:tc hMerge="1">
                  <a:txBody>
                    <a:bodyPr/>
                    <a:lstStyle/>
                    <a:p>
                      <a:pPr algn="just"/>
                      <a:endParaRPr lang="en-US" sz="1400" dirty="0">
                        <a:latin typeface="Bahnschrift Light" panose="020B0502040204020203" pitchFamily="34" charset="0"/>
                        <a:cs typeface="Arial" pitchFamily="34" charset="0"/>
                      </a:endParaRPr>
                    </a:p>
                  </a:txBody>
                  <a:tcPr/>
                </a:tc>
                <a:tc vMerge="1">
                  <a:txBody>
                    <a:bodyPr/>
                    <a:lstStyle/>
                    <a:p>
                      <a:endParaRPr lang="en-ZA" dirty="0"/>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6393092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756C700-325B-E741-9D5D-6030AB79B708}" type="slidenum">
              <a:rPr lang="en-US" smtClean="0"/>
              <a:pPr/>
              <a:t>21</a:t>
            </a:fld>
            <a:endParaRPr lang="en-US"/>
          </a:p>
        </p:txBody>
      </p:sp>
      <p:sp>
        <p:nvSpPr>
          <p:cNvPr id="2" name="Rectangle 1"/>
          <p:cNvSpPr/>
          <p:nvPr/>
        </p:nvSpPr>
        <p:spPr>
          <a:xfrm>
            <a:off x="2222697" y="1556792"/>
            <a:ext cx="4953000" cy="3046988"/>
          </a:xfrm>
          <a:prstGeom prst="rect">
            <a:avLst/>
          </a:prstGeom>
        </p:spPr>
        <p:txBody>
          <a:bodyPr>
            <a:spAutoFit/>
            <a:scene3d>
              <a:camera prst="orthographicFront"/>
              <a:lightRig rig="flat" dir="t">
                <a:rot lat="0" lon="0" rev="18900000"/>
              </a:lightRig>
            </a:scene3d>
            <a:sp3d extrusionH="31750" contourW="6350" prstMaterial="powder">
              <a:bevelT w="19050" h="19050"/>
              <a:contourClr>
                <a:schemeClr val="accent3">
                  <a:tint val="100000"/>
                  <a:shade val="100000"/>
                  <a:satMod val="100000"/>
                  <a:hueMod val="100000"/>
                </a:schemeClr>
              </a:contourClr>
            </a:sp3d>
          </a:bodyPr>
          <a:lstStyle/>
          <a:p>
            <a:pPr algn="ctr"/>
            <a:r>
              <a:rPr lang="en-US" altLang="en-US" sz="2400" b="1" i="1" dirty="0" err="1">
                <a:ln/>
                <a:solidFill>
                  <a:schemeClr val="accent3">
                    <a:lumMod val="75000"/>
                  </a:schemeClr>
                </a:solidFill>
                <a:cs typeface="Calibri" panose="020F0502020204030204" pitchFamily="34" charset="0"/>
              </a:rPr>
              <a:t>Ke</a:t>
            </a:r>
            <a:r>
              <a:rPr lang="en-US" altLang="en-US" sz="2400" b="1" i="1" dirty="0">
                <a:ln/>
                <a:solidFill>
                  <a:schemeClr val="accent3">
                    <a:lumMod val="75000"/>
                  </a:schemeClr>
                </a:solidFill>
                <a:cs typeface="Calibri" panose="020F0502020204030204" pitchFamily="34" charset="0"/>
              </a:rPr>
              <a:t> a </a:t>
            </a:r>
            <a:r>
              <a:rPr lang="en-US" altLang="en-US" sz="2400" b="1" i="1" dirty="0" err="1">
                <a:ln/>
                <a:solidFill>
                  <a:schemeClr val="accent3">
                    <a:lumMod val="75000"/>
                  </a:schemeClr>
                </a:solidFill>
                <a:cs typeface="Calibri" panose="020F0502020204030204" pitchFamily="34" charset="0"/>
              </a:rPr>
              <a:t>Leboga</a:t>
            </a:r>
            <a:endParaRPr lang="en-US" altLang="en-US" sz="2400" b="1" i="1" dirty="0">
              <a:ln/>
              <a:solidFill>
                <a:schemeClr val="accent3">
                  <a:lumMod val="75000"/>
                </a:schemeClr>
              </a:solidFill>
              <a:cs typeface="Calibri" panose="020F0502020204030204" pitchFamily="34" charset="0"/>
            </a:endParaRPr>
          </a:p>
          <a:p>
            <a:pPr algn="ctr"/>
            <a:r>
              <a:rPr lang="en-US" altLang="en-US" sz="2400" b="1" i="1" dirty="0" err="1">
                <a:ln/>
                <a:solidFill>
                  <a:schemeClr val="accent3">
                    <a:lumMod val="75000"/>
                  </a:schemeClr>
                </a:solidFill>
                <a:cs typeface="Calibri" panose="020F0502020204030204" pitchFamily="34" charset="0"/>
              </a:rPr>
              <a:t>Ndo</a:t>
            </a:r>
            <a:r>
              <a:rPr lang="en-US" altLang="en-US" sz="2400" b="1" i="1" dirty="0">
                <a:ln/>
                <a:solidFill>
                  <a:schemeClr val="accent3">
                    <a:lumMod val="75000"/>
                  </a:schemeClr>
                </a:solidFill>
                <a:cs typeface="Calibri" panose="020F0502020204030204" pitchFamily="34" charset="0"/>
              </a:rPr>
              <a:t> </a:t>
            </a:r>
            <a:r>
              <a:rPr lang="en-US" altLang="en-US" sz="2400" b="1" i="1" dirty="0" err="1">
                <a:ln/>
                <a:solidFill>
                  <a:schemeClr val="accent3">
                    <a:lumMod val="75000"/>
                  </a:schemeClr>
                </a:solidFill>
                <a:cs typeface="Calibri" panose="020F0502020204030204" pitchFamily="34" charset="0"/>
              </a:rPr>
              <a:t>Livhuwa</a:t>
            </a:r>
            <a:r>
              <a:rPr lang="en-US" altLang="en-US" sz="2400" b="1" i="1" dirty="0">
                <a:ln/>
                <a:solidFill>
                  <a:schemeClr val="accent3">
                    <a:lumMod val="75000"/>
                  </a:schemeClr>
                </a:solidFill>
                <a:cs typeface="Calibri" panose="020F0502020204030204" pitchFamily="34" charset="0"/>
              </a:rPr>
              <a:t/>
            </a:r>
            <a:br>
              <a:rPr lang="en-US" altLang="en-US" sz="2400" b="1" i="1" dirty="0">
                <a:ln/>
                <a:solidFill>
                  <a:schemeClr val="accent3">
                    <a:lumMod val="75000"/>
                  </a:schemeClr>
                </a:solidFill>
                <a:cs typeface="Calibri" panose="020F0502020204030204" pitchFamily="34" charset="0"/>
              </a:rPr>
            </a:br>
            <a:r>
              <a:rPr lang="en-US" altLang="en-US" sz="2400" b="1" i="1" dirty="0" err="1">
                <a:ln/>
                <a:solidFill>
                  <a:schemeClr val="accent3">
                    <a:lumMod val="75000"/>
                  </a:schemeClr>
                </a:solidFill>
                <a:cs typeface="Calibri" panose="020F0502020204030204" pitchFamily="34" charset="0"/>
              </a:rPr>
              <a:t>Enkosi</a:t>
            </a:r>
            <a:r>
              <a:rPr lang="en-US" altLang="en-US" sz="2400" b="1" i="1" dirty="0">
                <a:ln/>
                <a:solidFill>
                  <a:schemeClr val="accent3">
                    <a:lumMod val="75000"/>
                  </a:schemeClr>
                </a:solidFill>
                <a:cs typeface="Calibri" panose="020F0502020204030204" pitchFamily="34" charset="0"/>
              </a:rPr>
              <a:t/>
            </a:r>
            <a:br>
              <a:rPr lang="en-US" altLang="en-US" sz="2400" b="1" i="1" dirty="0">
                <a:ln/>
                <a:solidFill>
                  <a:schemeClr val="accent3">
                    <a:lumMod val="75000"/>
                  </a:schemeClr>
                </a:solidFill>
                <a:cs typeface="Calibri" panose="020F0502020204030204" pitchFamily="34" charset="0"/>
              </a:rPr>
            </a:br>
            <a:r>
              <a:rPr lang="en-US" altLang="en-US" sz="2400" b="1" i="1" dirty="0" err="1">
                <a:ln/>
                <a:solidFill>
                  <a:schemeClr val="accent3">
                    <a:lumMod val="75000"/>
                  </a:schemeClr>
                </a:solidFill>
                <a:cs typeface="Calibri" panose="020F0502020204030204" pitchFamily="34" charset="0"/>
              </a:rPr>
              <a:t>Ke</a:t>
            </a:r>
            <a:r>
              <a:rPr lang="en-US" altLang="en-US" sz="2400" b="1" i="1" dirty="0">
                <a:ln/>
                <a:solidFill>
                  <a:schemeClr val="accent3">
                    <a:lumMod val="75000"/>
                  </a:schemeClr>
                </a:solidFill>
                <a:cs typeface="Calibri" panose="020F0502020204030204" pitchFamily="34" charset="0"/>
              </a:rPr>
              <a:t> a </a:t>
            </a:r>
            <a:r>
              <a:rPr lang="en-US" altLang="en-US" sz="2400" b="1" i="1" dirty="0" err="1">
                <a:ln/>
                <a:solidFill>
                  <a:schemeClr val="accent3">
                    <a:lumMod val="75000"/>
                  </a:schemeClr>
                </a:solidFill>
                <a:cs typeface="Calibri" panose="020F0502020204030204" pitchFamily="34" charset="0"/>
              </a:rPr>
              <a:t>Leboha</a:t>
            </a:r>
            <a:r>
              <a:rPr lang="en-US" altLang="en-US" sz="2400" b="1" i="1" dirty="0">
                <a:ln/>
                <a:solidFill>
                  <a:schemeClr val="accent3">
                    <a:lumMod val="75000"/>
                  </a:schemeClr>
                </a:solidFill>
                <a:cs typeface="Calibri" panose="020F0502020204030204" pitchFamily="34" charset="0"/>
              </a:rPr>
              <a:t/>
            </a:r>
            <a:br>
              <a:rPr lang="en-US" altLang="en-US" sz="2400" b="1" i="1" dirty="0">
                <a:ln/>
                <a:solidFill>
                  <a:schemeClr val="accent3">
                    <a:lumMod val="75000"/>
                  </a:schemeClr>
                </a:solidFill>
                <a:cs typeface="Calibri" panose="020F0502020204030204" pitchFamily="34" charset="0"/>
              </a:rPr>
            </a:br>
            <a:r>
              <a:rPr lang="en-US" altLang="en-US" sz="2400" b="1" i="1" dirty="0" err="1">
                <a:ln/>
                <a:solidFill>
                  <a:schemeClr val="accent3">
                    <a:lumMod val="75000"/>
                  </a:schemeClr>
                </a:solidFill>
                <a:cs typeface="Calibri" panose="020F0502020204030204" pitchFamily="34" charset="0"/>
              </a:rPr>
              <a:t>Ndiyabonga</a:t>
            </a:r>
            <a:r>
              <a:rPr lang="en-US" altLang="en-US" sz="2400" b="1" i="1" dirty="0">
                <a:ln/>
                <a:solidFill>
                  <a:schemeClr val="accent3">
                    <a:lumMod val="75000"/>
                  </a:schemeClr>
                </a:solidFill>
                <a:cs typeface="Calibri" panose="020F0502020204030204" pitchFamily="34" charset="0"/>
              </a:rPr>
              <a:t/>
            </a:r>
            <a:br>
              <a:rPr lang="en-US" altLang="en-US" sz="2400" b="1" i="1" dirty="0">
                <a:ln/>
                <a:solidFill>
                  <a:schemeClr val="accent3">
                    <a:lumMod val="75000"/>
                  </a:schemeClr>
                </a:solidFill>
                <a:cs typeface="Calibri" panose="020F0502020204030204" pitchFamily="34" charset="0"/>
              </a:rPr>
            </a:br>
            <a:r>
              <a:rPr lang="en-US" altLang="en-US" sz="2400" b="1" i="1" dirty="0" err="1">
                <a:ln/>
                <a:solidFill>
                  <a:schemeClr val="accent3">
                    <a:lumMod val="75000"/>
                  </a:schemeClr>
                </a:solidFill>
                <a:cs typeface="Calibri" panose="020F0502020204030204" pitchFamily="34" charset="0"/>
              </a:rPr>
              <a:t>Ndiyabulela</a:t>
            </a:r>
            <a:endParaRPr lang="en-US" altLang="en-US" sz="2400" b="1" i="1" dirty="0">
              <a:ln/>
              <a:solidFill>
                <a:schemeClr val="accent3">
                  <a:lumMod val="75000"/>
                </a:schemeClr>
              </a:solidFill>
              <a:cs typeface="Calibri" panose="020F0502020204030204" pitchFamily="34" charset="0"/>
            </a:endParaRPr>
          </a:p>
          <a:p>
            <a:pPr algn="ctr"/>
            <a:r>
              <a:rPr lang="en-US" altLang="en-US" sz="2400" b="1" i="1" dirty="0" err="1">
                <a:ln/>
                <a:solidFill>
                  <a:schemeClr val="accent3">
                    <a:lumMod val="75000"/>
                  </a:schemeClr>
                </a:solidFill>
                <a:cs typeface="Calibri" panose="020F0502020204030204" pitchFamily="34" charset="0"/>
              </a:rPr>
              <a:t>Dankie</a:t>
            </a:r>
            <a:r>
              <a:rPr lang="en-US" altLang="en-US" sz="2400" b="1" i="1" dirty="0">
                <a:ln/>
                <a:solidFill>
                  <a:schemeClr val="accent3">
                    <a:lumMod val="75000"/>
                  </a:schemeClr>
                </a:solidFill>
                <a:cs typeface="Calibri" panose="020F0502020204030204" pitchFamily="34" charset="0"/>
              </a:rPr>
              <a:t/>
            </a:r>
            <a:br>
              <a:rPr lang="en-US" altLang="en-US" sz="2400" b="1" i="1" dirty="0">
                <a:ln/>
                <a:solidFill>
                  <a:schemeClr val="accent3">
                    <a:lumMod val="75000"/>
                  </a:schemeClr>
                </a:solidFill>
                <a:cs typeface="Calibri" panose="020F0502020204030204" pitchFamily="34" charset="0"/>
              </a:rPr>
            </a:br>
            <a:r>
              <a:rPr lang="en-US" altLang="en-US" sz="2400" b="1" i="1" dirty="0">
                <a:ln/>
                <a:solidFill>
                  <a:schemeClr val="accent3">
                    <a:lumMod val="75000"/>
                  </a:schemeClr>
                </a:solidFill>
                <a:cs typeface="Calibri" panose="020F0502020204030204" pitchFamily="34" charset="0"/>
              </a:rPr>
              <a:t>Thank You</a:t>
            </a:r>
            <a:endParaRPr lang="en-US" sz="2400" b="1" dirty="0">
              <a:ln/>
              <a:solidFill>
                <a:schemeClr val="accent3">
                  <a:lumMod val="75000"/>
                </a:schemeClr>
              </a:solidFill>
            </a:endParaRPr>
          </a:p>
        </p:txBody>
      </p:sp>
    </p:spTree>
    <p:extLst>
      <p:ext uri="{BB962C8B-B14F-4D97-AF65-F5344CB8AC3E}">
        <p14:creationId xmlns:p14="http://schemas.microsoft.com/office/powerpoint/2010/main" val="30986425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54381431"/>
              </p:ext>
            </p:extLst>
          </p:nvPr>
        </p:nvGraphicFramePr>
        <p:xfrm>
          <a:off x="228600" y="228600"/>
          <a:ext cx="9448800" cy="5410200"/>
        </p:xfrm>
        <a:graphic>
          <a:graphicData uri="http://schemas.openxmlformats.org/drawingml/2006/table">
            <a:tbl>
              <a:tblPr firstRow="1" bandRow="1">
                <a:tableStyleId>{F5AB1C69-6EDB-4FF4-983F-18BD219EF322}</a:tableStyleId>
              </a:tblPr>
              <a:tblGrid>
                <a:gridCol w="888348">
                  <a:extLst>
                    <a:ext uri="{9D8B030D-6E8A-4147-A177-3AD203B41FA5}">
                      <a16:colId xmlns:a16="http://schemas.microsoft.com/office/drawing/2014/main" val="20000"/>
                    </a:ext>
                  </a:extLst>
                </a:gridCol>
                <a:gridCol w="5207652">
                  <a:extLst>
                    <a:ext uri="{9D8B030D-6E8A-4147-A177-3AD203B41FA5}">
                      <a16:colId xmlns:a16="http://schemas.microsoft.com/office/drawing/2014/main" val="20001"/>
                    </a:ext>
                  </a:extLst>
                </a:gridCol>
                <a:gridCol w="3352800">
                  <a:extLst>
                    <a:ext uri="{9D8B030D-6E8A-4147-A177-3AD203B41FA5}">
                      <a16:colId xmlns:a16="http://schemas.microsoft.com/office/drawing/2014/main" val="20002"/>
                    </a:ext>
                  </a:extLst>
                </a:gridCol>
              </a:tblGrid>
              <a:tr h="735787">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4674413">
                <a:tc>
                  <a:txBody>
                    <a:bodyPr/>
                    <a:lstStyle/>
                    <a:p>
                      <a:r>
                        <a:rPr lang="en-US" sz="1400" dirty="0" smtClean="0">
                          <a:latin typeface="Century Gothic"/>
                          <a:cs typeface="Century Gothic"/>
                        </a:rPr>
                        <a:t>2 (1)</a:t>
                      </a:r>
                      <a:endParaRPr lang="en-US" sz="1400" dirty="0">
                        <a:latin typeface="Century Gothic"/>
                        <a:cs typeface="Century Gothic"/>
                      </a:endParaRPr>
                    </a:p>
                  </a:txBody>
                  <a:tcPr/>
                </a:tc>
                <a:tc>
                  <a:txBody>
                    <a:bodyPr/>
                    <a:lstStyle/>
                    <a:p>
                      <a:pPr algn="just"/>
                      <a:r>
                        <a:rPr lang="en-ZA" sz="1400" b="1" u="sng" dirty="0" smtClean="0">
                          <a:latin typeface="Century Gothic"/>
                          <a:cs typeface="Century Gothic"/>
                        </a:rPr>
                        <a:t>MARK HEYINK : Attorney, Notary &amp; Conveyancer </a:t>
                      </a:r>
                    </a:p>
                    <a:p>
                      <a:pPr algn="just"/>
                      <a:endParaRPr lang="en-ZA" sz="1400" b="1" u="sng" dirty="0" smtClean="0">
                        <a:latin typeface="Century Gothic"/>
                        <a:cs typeface="Century Gothic"/>
                      </a:endParaRPr>
                    </a:p>
                    <a:p>
                      <a:pPr algn="just"/>
                      <a:r>
                        <a:rPr lang="en-ZA" sz="1400" i="1" dirty="0" smtClean="0">
                          <a:latin typeface="Century Gothic"/>
                          <a:cs typeface="Century Gothic"/>
                        </a:rPr>
                        <a:t>“The Chief Registrar of Deeds must, subject to the Electronic Communications and Transactions Act, develop, establish and maintain the electronic deeds registration system using</a:t>
                      </a:r>
                      <a:r>
                        <a:rPr lang="en-ZA" sz="1400" i="1" baseline="0" dirty="0" smtClean="0">
                          <a:latin typeface="Century Gothic"/>
                          <a:cs typeface="Century Gothic"/>
                        </a:rPr>
                        <a:t> </a:t>
                      </a:r>
                      <a:r>
                        <a:rPr lang="en-ZA" sz="1400" i="1" dirty="0" smtClean="0">
                          <a:latin typeface="Century Gothic"/>
                          <a:cs typeface="Century Gothic"/>
                        </a:rPr>
                        <a:t>information and communications technologies for the preparation, </a:t>
                      </a:r>
                      <a:r>
                        <a:rPr lang="en-ZA" sz="1400" i="1" dirty="0" err="1" smtClean="0">
                          <a:latin typeface="Century Gothic"/>
                          <a:cs typeface="Century Gothic"/>
                        </a:rPr>
                        <a:t>lodgment</a:t>
                      </a:r>
                      <a:r>
                        <a:rPr lang="en-ZA" sz="1400" i="1" dirty="0" smtClean="0">
                          <a:latin typeface="Century Gothic"/>
                          <a:cs typeface="Century Gothic"/>
                        </a:rPr>
                        <a:t>, registration, execution and storing of deeds and documents”. </a:t>
                      </a:r>
                    </a:p>
                    <a:p>
                      <a:pPr algn="just"/>
                      <a:endParaRPr lang="en-ZA" sz="1400" i="1" dirty="0" smtClean="0">
                        <a:latin typeface="Century Gothic"/>
                        <a:cs typeface="Century Gothic"/>
                      </a:endParaRPr>
                    </a:p>
                    <a:p>
                      <a:pPr algn="just"/>
                      <a:r>
                        <a:rPr lang="en-ZA" sz="1400" b="1" u="sng" dirty="0" smtClean="0">
                          <a:latin typeface="Century Gothic"/>
                          <a:cs typeface="Century Gothic"/>
                        </a:rPr>
                        <a:t>Comment and Recommendation</a:t>
                      </a:r>
                    </a:p>
                    <a:p>
                      <a:pPr algn="just"/>
                      <a:endParaRPr lang="en-ZA" sz="1400" b="1" u="sng" dirty="0" smtClean="0">
                        <a:latin typeface="Century Gothic"/>
                        <a:cs typeface="Century Gothic"/>
                      </a:endParaRPr>
                    </a:p>
                    <a:p>
                      <a:pPr algn="just"/>
                      <a:r>
                        <a:rPr lang="en-ZA" sz="1400" dirty="0" smtClean="0">
                          <a:latin typeface="Century Gothic"/>
                          <a:cs typeface="Century Gothic"/>
                        </a:rPr>
                        <a:t>The ECTA is not entirely prescriptive and while it provides important guidelines some of the detail of the application of available technologies to ensure at least the equivalent or superior functions of what is currently achieved in the manual process will need to be considered. The provision as it stands may have unintended adverse consequences, that could be restrictive.</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The Chief Registrar of Deeds must adhere to the guidelines</a:t>
                      </a:r>
                      <a:r>
                        <a:rPr lang="en-US" sz="1400" baseline="0" dirty="0" smtClean="0">
                          <a:latin typeface="Century Gothic"/>
                          <a:cs typeface="Century Gothic"/>
                        </a:rPr>
                        <a:t> of ECTA.</a:t>
                      </a:r>
                    </a:p>
                    <a:p>
                      <a:pPr algn="just"/>
                      <a:endParaRPr lang="en-US" sz="1400" baseline="0" dirty="0" smtClean="0">
                        <a:latin typeface="Century Gothic"/>
                        <a:cs typeface="Century Gothic"/>
                      </a:endParaRPr>
                    </a:p>
                    <a:p>
                      <a:pPr algn="just"/>
                      <a:r>
                        <a:rPr lang="en-ZA" sz="1400" dirty="0" smtClean="0">
                          <a:latin typeface="Century Gothic"/>
                          <a:cs typeface="Century Gothic"/>
                        </a:rPr>
                        <a:t>We recognise that ECTA is not</a:t>
                      </a:r>
                      <a:r>
                        <a:rPr lang="en-ZA" sz="1400" baseline="0" dirty="0" smtClean="0">
                          <a:latin typeface="Century Gothic"/>
                          <a:cs typeface="Century Gothic"/>
                        </a:rPr>
                        <a:t> prescriptive and therefore affords us the opportunity to create an improved registration system that leverages on technological  advancements.</a:t>
                      </a:r>
                      <a:endParaRPr lang="en-ZA" sz="1400" dirty="0" smtClean="0">
                        <a:latin typeface="Century Gothic"/>
                        <a:cs typeface="Century Gothic"/>
                      </a:endParaRPr>
                    </a:p>
                    <a:p>
                      <a:pPr algn="just"/>
                      <a:endParaRPr lang="en-ZA" sz="1400" dirty="0" smtClean="0">
                        <a:latin typeface="Century Gothic"/>
                        <a:cs typeface="Century Gothic"/>
                      </a:endParaRPr>
                    </a:p>
                    <a:p>
                      <a:pPr algn="just"/>
                      <a:endParaRPr lang="en-ZA" sz="1400" baseline="0" dirty="0" smtClean="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492595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793276888"/>
              </p:ext>
            </p:extLst>
          </p:nvPr>
        </p:nvGraphicFramePr>
        <p:xfrm>
          <a:off x="152400" y="152400"/>
          <a:ext cx="9601200" cy="6156958"/>
        </p:xfrm>
        <a:graphic>
          <a:graphicData uri="http://schemas.openxmlformats.org/drawingml/2006/table">
            <a:tbl>
              <a:tblPr firstRow="1" bandRow="1">
                <a:tableStyleId>{F5AB1C69-6EDB-4FF4-983F-18BD219EF322}</a:tableStyleId>
              </a:tblPr>
              <a:tblGrid>
                <a:gridCol w="902676">
                  <a:extLst>
                    <a:ext uri="{9D8B030D-6E8A-4147-A177-3AD203B41FA5}">
                      <a16:colId xmlns:a16="http://schemas.microsoft.com/office/drawing/2014/main" val="20000"/>
                    </a:ext>
                  </a:extLst>
                </a:gridCol>
                <a:gridCol w="5498124">
                  <a:extLst>
                    <a:ext uri="{9D8B030D-6E8A-4147-A177-3AD203B41FA5}">
                      <a16:colId xmlns:a16="http://schemas.microsoft.com/office/drawing/2014/main" val="20001"/>
                    </a:ext>
                  </a:extLst>
                </a:gridCol>
                <a:gridCol w="3200400">
                  <a:extLst>
                    <a:ext uri="{9D8B030D-6E8A-4147-A177-3AD203B41FA5}">
                      <a16:colId xmlns:a16="http://schemas.microsoft.com/office/drawing/2014/main" val="20002"/>
                    </a:ext>
                  </a:extLst>
                </a:gridCol>
              </a:tblGrid>
              <a:tr h="496111">
                <a:tc>
                  <a:txBody>
                    <a:bodyPr/>
                    <a:lstStyle/>
                    <a:p>
                      <a:pPr algn="ctr"/>
                      <a:r>
                        <a:rPr lang="en-US" sz="1400" dirty="0" smtClean="0">
                          <a:latin typeface="Century Gothic"/>
                          <a:cs typeface="Century Gothic"/>
                        </a:rPr>
                        <a:t>Clause</a:t>
                      </a:r>
                    </a:p>
                    <a:p>
                      <a:pPr algn="ctr"/>
                      <a:endParaRPr lang="en-US" sz="1400" dirty="0">
                        <a:latin typeface="Century Gothic"/>
                        <a:cs typeface="Century Gothic"/>
                      </a:endParaRPr>
                    </a:p>
                  </a:txBody>
                  <a:tcP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tc>
                <a:extLst>
                  <a:ext uri="{0D108BD9-81ED-4DB2-BD59-A6C34878D82A}">
                    <a16:rowId xmlns:a16="http://schemas.microsoft.com/office/drawing/2014/main" val="10000"/>
                  </a:ext>
                </a:extLst>
              </a:tr>
              <a:tr h="4990289">
                <a:tc>
                  <a:txBody>
                    <a:bodyPr/>
                    <a:lstStyle/>
                    <a:p>
                      <a:r>
                        <a:rPr lang="en-US" sz="1400" dirty="0" smtClean="0">
                          <a:latin typeface="Century Gothic"/>
                          <a:cs typeface="Century Gothic"/>
                        </a:rPr>
                        <a:t>2 (1)</a:t>
                      </a:r>
                      <a:endParaRPr lang="en-US" sz="1400" dirty="0">
                        <a:latin typeface="Century Gothic"/>
                        <a:cs typeface="Century Gothic"/>
                      </a:endParaRPr>
                    </a:p>
                  </a:txBody>
                  <a:tcPr/>
                </a:tc>
                <a:tc>
                  <a:txBody>
                    <a:bodyPr/>
                    <a:lstStyle/>
                    <a:p>
                      <a:pPr algn="just"/>
                      <a:r>
                        <a:rPr lang="en-US" sz="1400" b="1" u="sng" dirty="0" smtClean="0">
                          <a:latin typeface="Century Gothic"/>
                          <a:cs typeface="Century Gothic"/>
                        </a:rPr>
                        <a:t>LIGHTSTONE PROPERTY </a:t>
                      </a:r>
                    </a:p>
                    <a:p>
                      <a:pPr algn="just"/>
                      <a:endParaRPr lang="en-US" sz="1400" u="sng" dirty="0" smtClean="0">
                        <a:latin typeface="Century Gothic"/>
                        <a:cs typeface="Century Gothic"/>
                      </a:endParaRPr>
                    </a:p>
                    <a:p>
                      <a:pPr algn="just"/>
                      <a:r>
                        <a:rPr lang="en-US" sz="1400" b="1" u="sng" dirty="0" smtClean="0">
                          <a:latin typeface="Century Gothic"/>
                          <a:cs typeface="Century Gothic"/>
                        </a:rPr>
                        <a:t>Comment </a:t>
                      </a:r>
                    </a:p>
                    <a:p>
                      <a:pPr algn="just"/>
                      <a:r>
                        <a:rPr lang="en-US" sz="1400" u="none" dirty="0" smtClean="0">
                          <a:latin typeface="Century Gothic"/>
                          <a:cs typeface="Century Gothic"/>
                        </a:rPr>
                        <a:t>The purpose of the e-DRS seems to be defined with a scope that is too narrow</a:t>
                      </a:r>
                      <a:r>
                        <a:rPr lang="en-US" sz="1400" u="none" baseline="0" dirty="0" smtClean="0">
                          <a:latin typeface="Century Gothic"/>
                          <a:cs typeface="Century Gothic"/>
                        </a:rPr>
                        <a:t> – our respectful submission is that section 2 of the Bill implies that the e-DRS shall simply be to automate the current manual procedures, namely, the preparation and </a:t>
                      </a:r>
                      <a:r>
                        <a:rPr lang="en-US" sz="1400" u="none" baseline="0" dirty="0" err="1" smtClean="0">
                          <a:latin typeface="Century Gothic"/>
                          <a:cs typeface="Century Gothic"/>
                        </a:rPr>
                        <a:t>lodgement</a:t>
                      </a:r>
                      <a:r>
                        <a:rPr lang="en-US" sz="1400" u="none" baseline="0" dirty="0" smtClean="0">
                          <a:latin typeface="Century Gothic"/>
                          <a:cs typeface="Century Gothic"/>
                        </a:rPr>
                        <a:t> of deeds by the conveyancer, as well as the processing of deeds and documents by the Registrar of Deeds.</a:t>
                      </a:r>
                    </a:p>
                    <a:p>
                      <a:pPr algn="just"/>
                      <a:endParaRPr lang="en-US" sz="1400" u="none" baseline="0" dirty="0" smtClean="0">
                        <a:latin typeface="Century Gothic"/>
                        <a:cs typeface="Century Gothic"/>
                      </a:endParaRPr>
                    </a:p>
                    <a:p>
                      <a:pPr algn="just"/>
                      <a:r>
                        <a:rPr lang="en-US" sz="1400" u="none" baseline="0" dirty="0" smtClean="0">
                          <a:latin typeface="Century Gothic"/>
                          <a:cs typeface="Century Gothic"/>
                        </a:rPr>
                        <a:t>In our view, this approach may not streamline the processing of bulk transactions as much as anticipated.</a:t>
                      </a:r>
                    </a:p>
                    <a:p>
                      <a:pPr algn="just"/>
                      <a:endParaRPr lang="en-US" sz="1400" u="none" baseline="0" dirty="0" smtClean="0">
                        <a:latin typeface="Century Gothic"/>
                        <a:cs typeface="Century Gothic"/>
                      </a:endParaRPr>
                    </a:p>
                    <a:p>
                      <a:pPr algn="just"/>
                      <a:r>
                        <a:rPr lang="en-US" sz="1400" b="1" u="sng" baseline="0" dirty="0" smtClean="0">
                          <a:latin typeface="Century Gothic"/>
                          <a:cs typeface="Century Gothic"/>
                        </a:rPr>
                        <a:t>Proposal</a:t>
                      </a:r>
                    </a:p>
                    <a:p>
                      <a:pPr algn="just"/>
                      <a:endParaRPr lang="en-US" sz="1400" b="1" u="sng" baseline="0" dirty="0" smtClean="0">
                        <a:latin typeface="Century Gothic"/>
                        <a:cs typeface="Century Gothic"/>
                      </a:endParaRPr>
                    </a:p>
                    <a:p>
                      <a:pPr algn="just"/>
                      <a:r>
                        <a:rPr lang="en-US" sz="1400" u="none" baseline="0" dirty="0" smtClean="0">
                          <a:latin typeface="Century Gothic"/>
                          <a:cs typeface="Century Gothic"/>
                        </a:rPr>
                        <a:t>Our submission is that the e-DRS system should be designed in a manner that treats each property transaction “from cradle to grave” by allowing for an integrated approach that incorporates each stage of the property transaction from the offer to purchase accepted by the seller, to the clearance certificate to be issued by third parties, such as local authorities. While we appreciate that this wider scope may not be implemented or available immediately, it might facilitate the inclusion of all other parties to the system at a later stage. </a:t>
                      </a:r>
                      <a:endParaRPr lang="en-US" sz="1400" u="none" dirty="0" smtClean="0">
                        <a:latin typeface="Century Gothic"/>
                        <a:cs typeface="Century Gothic"/>
                      </a:endParaRPr>
                    </a:p>
                  </a:txBody>
                  <a:tcPr/>
                </a:tc>
                <a:tc>
                  <a:txBody>
                    <a:bodyPr/>
                    <a:lstStyle/>
                    <a:p>
                      <a:pPr algn="just"/>
                      <a:r>
                        <a:rPr lang="en-US" sz="1400" dirty="0" smtClean="0">
                          <a:latin typeface="Century Gothic"/>
                          <a:cs typeface="Century Gothic"/>
                        </a:rPr>
                        <a:t>Only the functions under the Deeds</a:t>
                      </a:r>
                      <a:r>
                        <a:rPr lang="en-US" sz="1400" baseline="0" dirty="0" smtClean="0">
                          <a:latin typeface="Century Gothic"/>
                          <a:cs typeface="Century Gothic"/>
                        </a:rPr>
                        <a:t> Registries Act can be addressed in this Bill. The intention therefore is to provide for the electronic performance of those actions as opposed to the current manual way of performing those actions.</a:t>
                      </a:r>
                    </a:p>
                    <a:p>
                      <a:pPr algn="just"/>
                      <a:endParaRPr lang="en-US" sz="1400" baseline="0" dirty="0" smtClean="0">
                        <a:latin typeface="Century Gothic"/>
                        <a:cs typeface="Century Gothic"/>
                      </a:endParaRPr>
                    </a:p>
                    <a:p>
                      <a:pPr algn="just"/>
                      <a:r>
                        <a:rPr lang="en-US" sz="1400" baseline="0" dirty="0" smtClean="0">
                          <a:latin typeface="Century Gothic"/>
                          <a:cs typeface="Century Gothic"/>
                        </a:rPr>
                        <a:t>The system will be designed in such a way that it interfaces  with other institutions such as local authorities.</a:t>
                      </a:r>
                    </a:p>
                    <a:p>
                      <a:pPr algn="just"/>
                      <a:endParaRPr lang="en-US" sz="1400" baseline="0" dirty="0" smtClean="0">
                        <a:latin typeface="Century Gothic"/>
                        <a:cs typeface="Century Gothic"/>
                      </a:endParaRPr>
                    </a:p>
                    <a:p>
                      <a:pPr algn="just"/>
                      <a:r>
                        <a:rPr lang="en-US" sz="1400" baseline="0" dirty="0" smtClean="0">
                          <a:latin typeface="Century Gothic"/>
                          <a:cs typeface="Century Gothic"/>
                        </a:rPr>
                        <a:t>The incorporation of each stage of the property transaction such as the offer to purchase, is a matter that can be considered with the development of an Integrated Land Administration System.</a:t>
                      </a:r>
                      <a:endParaRPr lang="en-US" sz="1400"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165698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09593809"/>
              </p:ext>
            </p:extLst>
          </p:nvPr>
        </p:nvGraphicFramePr>
        <p:xfrm>
          <a:off x="228600" y="76200"/>
          <a:ext cx="9448800" cy="5714912"/>
        </p:xfrm>
        <a:graphic>
          <a:graphicData uri="http://schemas.openxmlformats.org/drawingml/2006/table">
            <a:tbl>
              <a:tblPr firstRow="1" bandRow="1">
                <a:tableStyleId>{F5AB1C69-6EDB-4FF4-983F-18BD219EF322}</a:tableStyleId>
              </a:tblPr>
              <a:tblGrid>
                <a:gridCol w="888349">
                  <a:extLst>
                    <a:ext uri="{9D8B030D-6E8A-4147-A177-3AD203B41FA5}">
                      <a16:colId xmlns:a16="http://schemas.microsoft.com/office/drawing/2014/main" val="20000"/>
                    </a:ext>
                  </a:extLst>
                </a:gridCol>
                <a:gridCol w="5410851">
                  <a:extLst>
                    <a:ext uri="{9D8B030D-6E8A-4147-A177-3AD203B41FA5}">
                      <a16:colId xmlns:a16="http://schemas.microsoft.com/office/drawing/2014/main" val="20001"/>
                    </a:ext>
                  </a:extLst>
                </a:gridCol>
                <a:gridCol w="3149600">
                  <a:extLst>
                    <a:ext uri="{9D8B030D-6E8A-4147-A177-3AD203B41FA5}">
                      <a16:colId xmlns:a16="http://schemas.microsoft.com/office/drawing/2014/main" val="20002"/>
                    </a:ext>
                  </a:extLst>
                </a:gridCol>
              </a:tblGrid>
              <a:tr h="543472">
                <a:tc>
                  <a:txBody>
                    <a:bodyPr/>
                    <a:lstStyle/>
                    <a:p>
                      <a:pPr algn="ctr">
                        <a:lnSpc>
                          <a:spcPts val="1600"/>
                        </a:lnSpc>
                      </a:pPr>
                      <a:r>
                        <a:rPr lang="en-US" sz="1400" dirty="0" smtClean="0">
                          <a:latin typeface="Century Gothic"/>
                          <a:cs typeface="Century Gothic"/>
                        </a:rPr>
                        <a:t>Clause</a:t>
                      </a:r>
                    </a:p>
                    <a:p>
                      <a:pPr algn="ctr">
                        <a:lnSpc>
                          <a:spcPts val="1600"/>
                        </a:lnSpc>
                      </a:pPr>
                      <a:endParaRPr lang="en-US" sz="1400" dirty="0">
                        <a:latin typeface="Century Gothic"/>
                        <a:cs typeface="Century Gothic"/>
                      </a:endParaRPr>
                    </a:p>
                  </a:txBody>
                  <a:tcPr/>
                </a:tc>
                <a:tc>
                  <a:txBody>
                    <a:bodyPr/>
                    <a:lstStyle/>
                    <a:p>
                      <a:pPr algn="ctr">
                        <a:lnSpc>
                          <a:spcPts val="1600"/>
                        </a:lnSpc>
                      </a:pPr>
                      <a:r>
                        <a:rPr lang="en-US" sz="1400" dirty="0" smtClean="0">
                          <a:latin typeface="Century Gothic"/>
                          <a:cs typeface="Century Gothic"/>
                        </a:rPr>
                        <a:t>Comment</a:t>
                      </a:r>
                      <a:endParaRPr lang="en-US" sz="1400" dirty="0">
                        <a:latin typeface="Century Gothic"/>
                        <a:cs typeface="Century Gothic"/>
                      </a:endParaRPr>
                    </a:p>
                  </a:txBody>
                  <a:tcPr/>
                </a:tc>
                <a:tc>
                  <a:txBody>
                    <a:bodyPr/>
                    <a:lstStyle/>
                    <a:p>
                      <a:pPr algn="ctr">
                        <a:lnSpc>
                          <a:spcPts val="1600"/>
                        </a:lnSpc>
                      </a:pPr>
                      <a:r>
                        <a:rPr lang="en-US" sz="1400" dirty="0" smtClean="0">
                          <a:latin typeface="Century Gothic"/>
                          <a:cs typeface="Century Gothic"/>
                        </a:rPr>
                        <a:t>Response</a:t>
                      </a:r>
                      <a:endParaRPr lang="en-US" sz="1400" dirty="0">
                        <a:latin typeface="Century Gothic"/>
                        <a:cs typeface="Century Gothic"/>
                      </a:endParaRPr>
                    </a:p>
                  </a:txBody>
                  <a:tcPr/>
                </a:tc>
                <a:extLst>
                  <a:ext uri="{0D108BD9-81ED-4DB2-BD59-A6C34878D82A}">
                    <a16:rowId xmlns:a16="http://schemas.microsoft.com/office/drawing/2014/main" val="10000"/>
                  </a:ext>
                </a:extLst>
              </a:tr>
              <a:tr h="5019128">
                <a:tc>
                  <a:txBody>
                    <a:bodyPr/>
                    <a:lstStyle/>
                    <a:p>
                      <a:pPr>
                        <a:lnSpc>
                          <a:spcPts val="1600"/>
                        </a:lnSpc>
                      </a:pPr>
                      <a:r>
                        <a:rPr lang="en-US" sz="1400" dirty="0" smtClean="0">
                          <a:latin typeface="Century Gothic"/>
                          <a:cs typeface="Century Gothic"/>
                        </a:rPr>
                        <a:t>2(2)</a:t>
                      </a:r>
                      <a:endParaRPr lang="en-US" sz="1400" dirty="0">
                        <a:latin typeface="Century Gothic"/>
                        <a:cs typeface="Century Gothic"/>
                      </a:endParaRPr>
                    </a:p>
                  </a:txBody>
                  <a:tcPr/>
                </a:tc>
                <a:tc>
                  <a:txBody>
                    <a:bodyPr/>
                    <a:lstStyle/>
                    <a:p>
                      <a:pPr>
                        <a:lnSpc>
                          <a:spcPts val="1600"/>
                        </a:lnSpc>
                      </a:pPr>
                      <a:r>
                        <a:rPr lang="en-ZA" sz="1400" b="1" u="sng" dirty="0" smtClean="0">
                          <a:latin typeface="Century Gothic"/>
                          <a:cs typeface="Century Gothic"/>
                        </a:rPr>
                        <a:t>MARK HEYINK : Attorney, Notary &amp; Conveyancer </a:t>
                      </a:r>
                    </a:p>
                    <a:p>
                      <a:pPr>
                        <a:lnSpc>
                          <a:spcPts val="1600"/>
                        </a:lnSpc>
                      </a:pPr>
                      <a:endParaRPr lang="en-ZA" sz="1400" b="1" u="sng" dirty="0" smtClean="0">
                        <a:latin typeface="Century Gothic"/>
                        <a:cs typeface="Century Gothic"/>
                      </a:endParaRPr>
                    </a:p>
                    <a:p>
                      <a:pPr>
                        <a:lnSpc>
                          <a:spcPts val="1600"/>
                        </a:lnSpc>
                      </a:pPr>
                      <a:r>
                        <a:rPr lang="en-ZA" sz="1400" i="1" dirty="0" smtClean="0">
                          <a:latin typeface="Century Gothic"/>
                          <a:cs typeface="Century Gothic"/>
                        </a:rPr>
                        <a:t>“In achieving the objectives contemplated in subsection (1), the Chief Registrar of Deeds may, after consultation with the Regulations Board referred to in section 9 of the Deeds Registries Act, issue directives for—”</a:t>
                      </a:r>
                    </a:p>
                    <a:p>
                      <a:pPr>
                        <a:lnSpc>
                          <a:spcPts val="1600"/>
                        </a:lnSpc>
                      </a:pPr>
                      <a:endParaRPr lang="en-ZA" sz="1400" u="sng" dirty="0" smtClean="0">
                        <a:latin typeface="Century Gothic"/>
                        <a:cs typeface="Century Gothic"/>
                      </a:endParaRPr>
                    </a:p>
                    <a:p>
                      <a:pPr>
                        <a:lnSpc>
                          <a:spcPts val="1600"/>
                        </a:lnSpc>
                      </a:pPr>
                      <a:r>
                        <a:rPr lang="en-ZA" sz="1400" b="1" u="sng" dirty="0" smtClean="0">
                          <a:latin typeface="Century Gothic"/>
                          <a:cs typeface="Century Gothic"/>
                        </a:rPr>
                        <a:t>Comment and Recommendation</a:t>
                      </a:r>
                    </a:p>
                    <a:p>
                      <a:pPr>
                        <a:lnSpc>
                          <a:spcPts val="1600"/>
                        </a:lnSpc>
                      </a:pPr>
                      <a:endParaRPr lang="en-ZA" sz="1400" b="1" u="sng" dirty="0" smtClean="0">
                        <a:latin typeface="Century Gothic"/>
                        <a:cs typeface="Century Gothic"/>
                      </a:endParaRPr>
                    </a:p>
                    <a:p>
                      <a:pPr algn="just">
                        <a:lnSpc>
                          <a:spcPts val="1600"/>
                        </a:lnSpc>
                      </a:pPr>
                      <a:r>
                        <a:rPr lang="en-ZA" sz="1400" dirty="0" smtClean="0">
                          <a:latin typeface="Century Gothic"/>
                          <a:cs typeface="Century Gothic"/>
                        </a:rPr>
                        <a:t>This definition, while being amplified in the subsections, insofar as integration with other systems is concerned, should be extended to allow the Chief Registrar of Deeds to consult with parties other than the Regulations Board and include industry experts. With great respect the Regulations Board does not have the expertise necessary to consider the multidisciplinary aspects of the development and implementation of an EDRS. The critical importance of integration with third party systems and the information security aspects demanded by systems such as EDRS will require consultation with outside parties and those entities which already provide technological solutions to the conveyancers, SARS and local authorities. There may well be others that also need to be included in consultation before</a:t>
                      </a:r>
                    </a:p>
                    <a:p>
                      <a:pPr>
                        <a:lnSpc>
                          <a:spcPts val="1600"/>
                        </a:lnSpc>
                      </a:pPr>
                      <a:r>
                        <a:rPr lang="en-ZA" sz="1400" dirty="0" smtClean="0">
                          <a:latin typeface="Century Gothic"/>
                          <a:cs typeface="Century Gothic"/>
                        </a:rPr>
                        <a:t>directives are issued.</a:t>
                      </a:r>
                    </a:p>
                    <a:p>
                      <a:pPr>
                        <a:lnSpc>
                          <a:spcPts val="1600"/>
                        </a:lnSpc>
                      </a:pPr>
                      <a:endParaRPr lang="en-US" sz="1400" dirty="0">
                        <a:latin typeface="Century Gothic"/>
                        <a:cs typeface="Century Gothic"/>
                      </a:endParaRPr>
                    </a:p>
                  </a:txBody>
                  <a:tcPr/>
                </a:tc>
                <a:tc>
                  <a:txBody>
                    <a:bodyPr/>
                    <a:lstStyle/>
                    <a:p>
                      <a:pPr algn="just">
                        <a:lnSpc>
                          <a:spcPts val="1600"/>
                        </a:lnSpc>
                      </a:pPr>
                      <a:endParaRPr lang="en-US" sz="1400" dirty="0" smtClean="0">
                        <a:latin typeface="Century Gothic"/>
                        <a:cs typeface="Century Gothic"/>
                      </a:endParaRPr>
                    </a:p>
                    <a:p>
                      <a:pPr algn="just">
                        <a:lnSpc>
                          <a:spcPts val="1600"/>
                        </a:lnSpc>
                      </a:pPr>
                      <a:r>
                        <a:rPr lang="en-US" sz="1400" dirty="0" smtClean="0">
                          <a:latin typeface="Century Gothic"/>
                          <a:cs typeface="Century Gothic"/>
                        </a:rPr>
                        <a:t>The</a:t>
                      </a:r>
                      <a:r>
                        <a:rPr lang="en-US" sz="1400" baseline="0" dirty="0" smtClean="0">
                          <a:latin typeface="Century Gothic"/>
                          <a:cs typeface="Century Gothic"/>
                        </a:rPr>
                        <a:t> composition of the Deeds Regulations Board and its functions and duties as contemplated by Section 9 of the Deeds Registries Act is currently under review for the very reasons mentioned in the comment.</a:t>
                      </a:r>
                    </a:p>
                    <a:p>
                      <a:pPr algn="just">
                        <a:lnSpc>
                          <a:spcPts val="1600"/>
                        </a:lnSpc>
                      </a:pPr>
                      <a:endParaRPr lang="en-US" sz="1400" baseline="0" dirty="0" smtClean="0">
                        <a:latin typeface="Century Gothic"/>
                        <a:cs typeface="Century Gothic"/>
                      </a:endParaRPr>
                    </a:p>
                    <a:p>
                      <a:pPr algn="just">
                        <a:lnSpc>
                          <a:spcPts val="1600"/>
                        </a:lnSpc>
                      </a:pPr>
                      <a:r>
                        <a:rPr lang="en-US" sz="1400" baseline="0" dirty="0" smtClean="0">
                          <a:latin typeface="Century Gothic"/>
                          <a:cs typeface="Century Gothic"/>
                        </a:rPr>
                        <a:t>Experts will be consulted during the development of the system. </a:t>
                      </a:r>
                      <a:endParaRPr lang="en-US" sz="1400"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681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34206968"/>
              </p:ext>
            </p:extLst>
          </p:nvPr>
        </p:nvGraphicFramePr>
        <p:xfrm>
          <a:off x="152400" y="76201"/>
          <a:ext cx="9601200" cy="6644639"/>
        </p:xfrm>
        <a:graphic>
          <a:graphicData uri="http://schemas.openxmlformats.org/drawingml/2006/table">
            <a:tbl>
              <a:tblPr firstRow="1" bandRow="1">
                <a:tableStyleId>{F5AB1C69-6EDB-4FF4-983F-18BD219EF322}</a:tableStyleId>
              </a:tblPr>
              <a:tblGrid>
                <a:gridCol w="902677">
                  <a:extLst>
                    <a:ext uri="{9D8B030D-6E8A-4147-A177-3AD203B41FA5}">
                      <a16:colId xmlns:a16="http://schemas.microsoft.com/office/drawing/2014/main" val="20000"/>
                    </a:ext>
                  </a:extLst>
                </a:gridCol>
                <a:gridCol w="5802923">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294689">
                <a:tc>
                  <a:txBody>
                    <a:bodyPr/>
                    <a:lstStyle/>
                    <a:p>
                      <a:pPr algn="ctr"/>
                      <a:r>
                        <a:rPr lang="en-US" sz="1400" b="0" dirty="0" smtClean="0">
                          <a:latin typeface="Century Gothic"/>
                          <a:cs typeface="Century Gothic"/>
                        </a:rPr>
                        <a:t>Clause</a:t>
                      </a:r>
                    </a:p>
                  </a:txBody>
                  <a:tcPr anchor="ctr"/>
                </a:tc>
                <a:tc>
                  <a:txBody>
                    <a:bodyPr/>
                    <a:lstStyle/>
                    <a:p>
                      <a:pPr algn="ctr"/>
                      <a:r>
                        <a:rPr lang="en-US" sz="1400" b="0" dirty="0" smtClean="0">
                          <a:latin typeface="Century Gothic"/>
                          <a:cs typeface="Century Gothic"/>
                        </a:rPr>
                        <a:t>Comment</a:t>
                      </a:r>
                      <a:endParaRPr lang="en-US" sz="1400" b="0" dirty="0">
                        <a:latin typeface="Century Gothic"/>
                        <a:cs typeface="Century Gothic"/>
                      </a:endParaRPr>
                    </a:p>
                  </a:txBody>
                  <a:tcPr anchor="ctr"/>
                </a:tc>
                <a:tc>
                  <a:txBody>
                    <a:bodyPr/>
                    <a:lstStyle/>
                    <a:p>
                      <a:pPr algn="ctr"/>
                      <a:r>
                        <a:rPr lang="en-US" sz="1400" b="0" dirty="0" smtClean="0">
                          <a:latin typeface="Century Gothic"/>
                          <a:cs typeface="Century Gothic"/>
                        </a:rPr>
                        <a:t>Response</a:t>
                      </a:r>
                      <a:endParaRPr lang="en-US" sz="1400" b="0" dirty="0">
                        <a:latin typeface="Century Gothic"/>
                        <a:cs typeface="Century Gothic"/>
                      </a:endParaRPr>
                    </a:p>
                  </a:txBody>
                  <a:tcPr anchor="ctr"/>
                </a:tc>
                <a:extLst>
                  <a:ext uri="{0D108BD9-81ED-4DB2-BD59-A6C34878D82A}">
                    <a16:rowId xmlns:a16="http://schemas.microsoft.com/office/drawing/2014/main" val="10000"/>
                  </a:ext>
                </a:extLst>
              </a:tr>
              <a:tr h="1944946">
                <a:tc>
                  <a:txBody>
                    <a:bodyPr/>
                    <a:lstStyle/>
                    <a:p>
                      <a:r>
                        <a:rPr lang="en-US" sz="1400" dirty="0" smtClean="0">
                          <a:latin typeface="Century Gothic"/>
                          <a:cs typeface="Century Gothic"/>
                        </a:rPr>
                        <a:t>2.2</a:t>
                      </a:r>
                      <a:endParaRPr lang="en-US" sz="1400" dirty="0">
                        <a:latin typeface="Century Gothic"/>
                        <a:cs typeface="Century Gothic"/>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b="1" u="sng" dirty="0" smtClean="0">
                          <a:latin typeface="Century Gothic"/>
                          <a:cs typeface="Century Gothic"/>
                        </a:rPr>
                        <a:t>MARK HEYINK : Attorney, Notary &amp; Conveyancer </a:t>
                      </a:r>
                    </a:p>
                    <a:p>
                      <a:endParaRPr lang="en-ZA" sz="1400" i="1" dirty="0" smtClean="0">
                        <a:latin typeface="Century Gothic"/>
                        <a:cs typeface="Century Gothic"/>
                      </a:endParaRPr>
                    </a:p>
                    <a:p>
                      <a:r>
                        <a:rPr lang="en-ZA" sz="1400" i="1" dirty="0" smtClean="0">
                          <a:latin typeface="Century Gothic"/>
                          <a:cs typeface="Century Gothic"/>
                        </a:rPr>
                        <a:t>(c) the specifications for the interface between the electronic deeds registration system and any party</a:t>
                      </a:r>
                    </a:p>
                    <a:p>
                      <a:r>
                        <a:rPr lang="en-ZA" sz="1400" i="1" dirty="0" smtClean="0">
                          <a:latin typeface="Century Gothic"/>
                          <a:cs typeface="Century Gothic"/>
                        </a:rPr>
                        <a:t>interfacing in the system which will be authorised to access the electronic deeds registration system;</a:t>
                      </a:r>
                    </a:p>
                    <a:p>
                      <a:endParaRPr lang="en-ZA" sz="1400" dirty="0" smtClean="0">
                        <a:latin typeface="Century Gothic"/>
                        <a:cs typeface="Century Gothic"/>
                      </a:endParaRPr>
                    </a:p>
                    <a:p>
                      <a:r>
                        <a:rPr lang="en-ZA" sz="1400" b="1" u="sng" dirty="0" smtClean="0">
                          <a:latin typeface="Century Gothic"/>
                          <a:cs typeface="Century Gothic"/>
                        </a:rPr>
                        <a:t>Comment</a:t>
                      </a:r>
                    </a:p>
                    <a:p>
                      <a:r>
                        <a:rPr lang="en-ZA" sz="1400" dirty="0" smtClean="0">
                          <a:latin typeface="Century Gothic"/>
                          <a:cs typeface="Century Gothic"/>
                        </a:rPr>
                        <a:t>See prior comment.</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See prior response</a:t>
                      </a:r>
                      <a:endParaRPr lang="en-US" sz="1400" dirty="0">
                        <a:latin typeface="Century Gothic"/>
                        <a:cs typeface="Century Gothic"/>
                      </a:endParaRPr>
                    </a:p>
                  </a:txBody>
                  <a:tcPr/>
                </a:tc>
                <a:extLst>
                  <a:ext uri="{0D108BD9-81ED-4DB2-BD59-A6C34878D82A}">
                    <a16:rowId xmlns:a16="http://schemas.microsoft.com/office/drawing/2014/main" val="10001"/>
                  </a:ext>
                </a:extLst>
              </a:tr>
              <a:tr h="2103119">
                <a:tc>
                  <a:txBody>
                    <a:bodyPr/>
                    <a:lstStyle/>
                    <a:p>
                      <a:r>
                        <a:rPr lang="en-US" sz="1400" dirty="0" smtClean="0">
                          <a:latin typeface="Century Gothic"/>
                          <a:cs typeface="Century Gothic"/>
                        </a:rPr>
                        <a:t>2.2</a:t>
                      </a:r>
                      <a:endParaRPr lang="en-US" sz="1400" dirty="0">
                        <a:latin typeface="Century Gothic"/>
                        <a:cs typeface="Century Gothic"/>
                      </a:endParaRPr>
                    </a:p>
                  </a:txBody>
                  <a:tcPr/>
                </a:tc>
                <a:tc>
                  <a:txBody>
                    <a:bodyPr/>
                    <a:lstStyle/>
                    <a:p>
                      <a:r>
                        <a:rPr lang="en-ZA" sz="1400" b="1" u="sng" dirty="0" smtClean="0">
                          <a:latin typeface="Century Gothic"/>
                          <a:cs typeface="Century Gothic"/>
                        </a:rPr>
                        <a:t>LIGHTSTONE PROPERTY</a:t>
                      </a:r>
                    </a:p>
                    <a:p>
                      <a:endParaRPr lang="en-ZA" sz="1400" dirty="0" smtClean="0">
                        <a:latin typeface="Century Gothic"/>
                        <a:cs typeface="Century Gothic"/>
                      </a:endParaRPr>
                    </a:p>
                    <a:p>
                      <a:r>
                        <a:rPr lang="en-ZA" sz="1400" dirty="0" smtClean="0">
                          <a:latin typeface="Century Gothic"/>
                          <a:cs typeface="Century Gothic"/>
                        </a:rPr>
                        <a:t>The Bill does not provide any detail in relation to data security, prevention of cyber crime (specifically property fraud) and details of these preventative measures should be included in the directives issued in terms of section 2(2) of the Bill</a:t>
                      </a:r>
                    </a:p>
                  </a:txBody>
                  <a:tcPr/>
                </a:tc>
                <a:tc>
                  <a:txBody>
                    <a:bodyPr/>
                    <a:lstStyle/>
                    <a:p>
                      <a:r>
                        <a:rPr lang="en-ZA" sz="1400" dirty="0" smtClean="0">
                          <a:latin typeface="Century Gothic"/>
                          <a:cs typeface="Century Gothic"/>
                        </a:rPr>
                        <a:t>The system will be developed in compliance with all legislation and policies governing ICT security.</a:t>
                      </a:r>
                      <a:r>
                        <a:rPr lang="en-ZA" sz="1400" baseline="0" dirty="0" smtClean="0">
                          <a:latin typeface="Century Gothic"/>
                          <a:cs typeface="Century Gothic"/>
                        </a:rPr>
                        <a:t> </a:t>
                      </a:r>
                    </a:p>
                    <a:p>
                      <a:r>
                        <a:rPr lang="en-ZA" sz="1400" baseline="0" dirty="0" smtClean="0">
                          <a:latin typeface="Century Gothic"/>
                          <a:cs typeface="Century Gothic"/>
                        </a:rPr>
                        <a:t>The system will also have preventative measures to address the challenges of property fraud.</a:t>
                      </a:r>
                    </a:p>
                  </a:txBody>
                  <a:tcPr/>
                </a:tc>
                <a:extLst>
                  <a:ext uri="{0D108BD9-81ED-4DB2-BD59-A6C34878D82A}">
                    <a16:rowId xmlns:a16="http://schemas.microsoft.com/office/drawing/2014/main" val="10002"/>
                  </a:ext>
                </a:extLst>
              </a:tr>
              <a:tr h="2073066">
                <a:tc>
                  <a:txBody>
                    <a:bodyPr/>
                    <a:lstStyle/>
                    <a:p>
                      <a:r>
                        <a:rPr lang="en-US" sz="1400" dirty="0" smtClean="0">
                          <a:latin typeface="Century Gothic"/>
                          <a:cs typeface="Century Gothic"/>
                        </a:rPr>
                        <a:t>2(2)(g)</a:t>
                      </a:r>
                      <a:endParaRPr lang="en-US" sz="1400" dirty="0">
                        <a:latin typeface="Century Gothic"/>
                        <a:cs typeface="Century Gothic"/>
                      </a:endParaRPr>
                    </a:p>
                  </a:txBody>
                  <a:tcPr/>
                </a:tc>
                <a:tc>
                  <a:txBody>
                    <a:bodyPr/>
                    <a:lstStyle/>
                    <a:p>
                      <a:r>
                        <a:rPr lang="en-ZA" sz="1400" i="1" dirty="0" smtClean="0">
                          <a:latin typeface="Century Gothic"/>
                          <a:cs typeface="Century Gothic"/>
                        </a:rPr>
                        <a:t>(g) the retention and subsequent production of deeds and documents, or any other electronic records, which may be pertinent to the registration of rights in the deeds registry or that may be required for the administrative or legal proceedings that must be complied with by users interacting with the electronic deeds  registration system; and….. </a:t>
                      </a:r>
                    </a:p>
                    <a:p>
                      <a:endParaRPr lang="en-ZA" sz="1400" dirty="0" smtClean="0">
                        <a:latin typeface="Century Gothic"/>
                        <a:cs typeface="Century Gothic"/>
                      </a:endParaRPr>
                    </a:p>
                    <a:p>
                      <a:r>
                        <a:rPr lang="en-ZA" sz="1400" b="1" u="sng" dirty="0" smtClean="0">
                          <a:latin typeface="Century Gothic"/>
                          <a:cs typeface="Century Gothic"/>
                        </a:rPr>
                        <a:t>Comment</a:t>
                      </a:r>
                    </a:p>
                    <a:p>
                      <a:r>
                        <a:rPr lang="en-ZA" sz="1400" dirty="0" smtClean="0">
                          <a:latin typeface="Century Gothic"/>
                          <a:cs typeface="Century Gothic"/>
                        </a:rPr>
                        <a:t>Agreed- in light of </a:t>
                      </a:r>
                      <a:r>
                        <a:rPr lang="en-ZA" sz="1400" dirty="0" err="1" smtClean="0">
                          <a:latin typeface="Century Gothic"/>
                          <a:cs typeface="Century Gothic"/>
                        </a:rPr>
                        <a:t>PoPI</a:t>
                      </a:r>
                      <a:r>
                        <a:rPr lang="en-ZA" sz="1400" dirty="0" smtClean="0">
                          <a:latin typeface="Century Gothic"/>
                          <a:cs typeface="Century Gothic"/>
                        </a:rPr>
                        <a:t> Act perhaps this should refer to "secure retention". </a:t>
                      </a:r>
                      <a:r>
                        <a:rPr lang="en-ZA" sz="1400" dirty="0" smtClean="0">
                          <a:solidFill>
                            <a:schemeClr val="tx1"/>
                          </a:solidFill>
                          <a:latin typeface="Century Gothic"/>
                          <a:cs typeface="Century Gothic"/>
                        </a:rPr>
                        <a:t>(Protection of Personal Information Act)</a:t>
                      </a:r>
                      <a:endParaRPr lang="en-US" sz="1400" dirty="0">
                        <a:solidFill>
                          <a:schemeClr val="tx1"/>
                        </a:solidFill>
                        <a:latin typeface="Century Gothic"/>
                        <a:cs typeface="Century Gothic"/>
                      </a:endParaRPr>
                    </a:p>
                  </a:txBody>
                  <a:tcPr/>
                </a:tc>
                <a:tc>
                  <a:txBody>
                    <a:bodyPr/>
                    <a:lstStyle/>
                    <a:p>
                      <a:pPr algn="just"/>
                      <a:r>
                        <a:rPr lang="en-US" sz="1400" dirty="0" smtClean="0">
                          <a:latin typeface="Century Gothic"/>
                          <a:cs typeface="Century Gothic"/>
                        </a:rPr>
                        <a:t>We agree that</a:t>
                      </a:r>
                      <a:r>
                        <a:rPr lang="en-US" sz="1400" baseline="0" dirty="0" smtClean="0">
                          <a:latin typeface="Century Gothic"/>
                          <a:cs typeface="Century Gothic"/>
                        </a:rPr>
                        <a:t> it is advisable to refer to “secure retention”</a:t>
                      </a:r>
                      <a:endParaRPr lang="en-US" sz="1400" dirty="0">
                        <a:latin typeface="Century Gothic"/>
                        <a:cs typeface="Century Gothic"/>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24681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9677138"/>
              </p:ext>
            </p:extLst>
          </p:nvPr>
        </p:nvGraphicFramePr>
        <p:xfrm>
          <a:off x="152400" y="76200"/>
          <a:ext cx="9601200" cy="6156958"/>
        </p:xfrm>
        <a:graphic>
          <a:graphicData uri="http://schemas.openxmlformats.org/drawingml/2006/table">
            <a:tbl>
              <a:tblPr firstRow="1" bandRow="1">
                <a:tableStyleId>{F5AB1C69-6EDB-4FF4-983F-18BD219EF322}</a:tableStyleId>
              </a:tblPr>
              <a:tblGrid>
                <a:gridCol w="838200">
                  <a:extLst>
                    <a:ext uri="{9D8B030D-6E8A-4147-A177-3AD203B41FA5}">
                      <a16:colId xmlns:a16="http://schemas.microsoft.com/office/drawing/2014/main" val="20000"/>
                    </a:ext>
                  </a:extLst>
                </a:gridCol>
                <a:gridCol w="6577361">
                  <a:extLst>
                    <a:ext uri="{9D8B030D-6E8A-4147-A177-3AD203B41FA5}">
                      <a16:colId xmlns:a16="http://schemas.microsoft.com/office/drawing/2014/main" val="20001"/>
                    </a:ext>
                  </a:extLst>
                </a:gridCol>
                <a:gridCol w="2185639">
                  <a:extLst>
                    <a:ext uri="{9D8B030D-6E8A-4147-A177-3AD203B41FA5}">
                      <a16:colId xmlns:a16="http://schemas.microsoft.com/office/drawing/2014/main" val="20002"/>
                    </a:ext>
                  </a:extLst>
                </a:gridCol>
              </a:tblGrid>
              <a:tr h="139401">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5069993">
                <a:tc>
                  <a:txBody>
                    <a:bodyPr/>
                    <a:lstStyle/>
                    <a:p>
                      <a:pPr algn="just"/>
                      <a:r>
                        <a:rPr lang="en-US" sz="1400" dirty="0" smtClean="0">
                          <a:latin typeface="Century Gothic"/>
                          <a:cs typeface="Century Gothic"/>
                        </a:rPr>
                        <a:t>3</a:t>
                      </a:r>
                      <a:endParaRPr lang="en-US" sz="1400" dirty="0">
                        <a:latin typeface="Century Gothic"/>
                        <a:cs typeface="Century Gothic"/>
                      </a:endParaRPr>
                    </a:p>
                  </a:txBody>
                  <a:tcPr/>
                </a:tc>
                <a:tc>
                  <a:txBody>
                    <a:bodyPr/>
                    <a:lstStyle/>
                    <a:p>
                      <a:pPr algn="just"/>
                      <a:r>
                        <a:rPr lang="en-ZA" sz="1400" b="1" u="sng" dirty="0" smtClean="0">
                          <a:latin typeface="Century Gothic"/>
                          <a:cs typeface="Century Gothic"/>
                        </a:rPr>
                        <a:t>The Banking Association of South Africa</a:t>
                      </a:r>
                    </a:p>
                    <a:p>
                      <a:pPr algn="just"/>
                      <a:endParaRPr lang="en-ZA" sz="1400" b="1" u="sng" dirty="0" smtClean="0">
                        <a:latin typeface="Century Gothic"/>
                        <a:cs typeface="Century Gothic"/>
                      </a:endParaRPr>
                    </a:p>
                    <a:p>
                      <a:pPr algn="just"/>
                      <a:r>
                        <a:rPr lang="en-ZA" sz="1400" dirty="0" smtClean="0">
                          <a:latin typeface="Century Gothic"/>
                          <a:cs typeface="Century Gothic"/>
                        </a:rPr>
                        <a:t>The section dictates that the Deeds Registry’s electronically registered deed/document is deemed to be the only original and valid record of the deed/document and that the original client’s copy is deemed to be a copy for information purposes only. </a:t>
                      </a:r>
                    </a:p>
                    <a:p>
                      <a:pPr algn="just"/>
                      <a:endParaRPr lang="en-ZA" sz="1400" dirty="0" smtClean="0">
                        <a:latin typeface="Century Gothic"/>
                        <a:cs typeface="Century Gothic"/>
                      </a:endParaRPr>
                    </a:p>
                    <a:p>
                      <a:pPr algn="just"/>
                      <a:r>
                        <a:rPr lang="en-ZA" sz="1400" dirty="0" smtClean="0">
                          <a:latin typeface="Century Gothic"/>
                          <a:cs typeface="Century Gothic"/>
                        </a:rPr>
                        <a:t>Credit providers and/or property owners presently retain the original of the deed/document that is registered within the deeds registry and the deed/document held by the deed’s registry is a copy of all such deeds/documents. Credit providers require an original deed for security purposes as our legal process necessitates that original security documents need to accompany legal pleadings in the realisation process. Similarly, for properties which are free of such a lien, consumers require the original deed/document, as this constitutes their proof of ownership and is also required in litigation matters. If the only process available would be to apply for copies for judicial purposes, we highlight that this will incur additional legal costs for the accounts of already financially distressed borrowers.</a:t>
                      </a:r>
                    </a:p>
                    <a:p>
                      <a:pPr algn="just"/>
                      <a:endParaRPr lang="en-ZA" sz="1400" dirty="0" smtClean="0">
                        <a:latin typeface="Century Gothic"/>
                        <a:cs typeface="Century Gothic"/>
                      </a:endParaRPr>
                    </a:p>
                    <a:p>
                      <a:pPr algn="just"/>
                      <a:r>
                        <a:rPr lang="en-ZA" sz="1400" dirty="0" smtClean="0">
                          <a:latin typeface="Century Gothic"/>
                          <a:cs typeface="Century Gothic"/>
                        </a:rPr>
                        <a:t>Over and above this, for the deed’s registry to retain original deeds/documents raises concerns in respect of potential cybercrime. Moreover, if the deeds</a:t>
                      </a:r>
                      <a:r>
                        <a:rPr lang="en-ZA" sz="1400" baseline="0" dirty="0" smtClean="0">
                          <a:latin typeface="Century Gothic"/>
                          <a:cs typeface="Century Gothic"/>
                        </a:rPr>
                        <a:t> </a:t>
                      </a:r>
                      <a:r>
                        <a:rPr lang="en-ZA" sz="1400" dirty="0" smtClean="0">
                          <a:latin typeface="Century Gothic"/>
                          <a:cs typeface="Century Gothic"/>
                        </a:rPr>
                        <a:t> registry holds the original deed/document, one can expect lenders and consumers alike to summon deeds’ registry officials to participate in pleadings in the realisation process and/or other litigation matters. We therefore do not understand the need for Section 3 to be altered in this way. </a:t>
                      </a:r>
                    </a:p>
                  </a:txBody>
                  <a:tcPr/>
                </a:tc>
                <a:tc>
                  <a:txBody>
                    <a:bodyPr/>
                    <a:lstStyle/>
                    <a:p>
                      <a:pPr algn="just"/>
                      <a:r>
                        <a:rPr lang="en-US" sz="1400" i="1" dirty="0" smtClean="0">
                          <a:latin typeface="Century Gothic"/>
                          <a:cs typeface="Century Gothic"/>
                        </a:rPr>
                        <a:t>(see</a:t>
                      </a:r>
                      <a:r>
                        <a:rPr lang="en-US" sz="1400" i="1" baseline="0" dirty="0" smtClean="0">
                          <a:latin typeface="Century Gothic"/>
                          <a:cs typeface="Century Gothic"/>
                        </a:rPr>
                        <a:t> following slide)</a:t>
                      </a:r>
                      <a:endParaRPr lang="en-US" sz="1400" i="1"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681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67268995"/>
              </p:ext>
            </p:extLst>
          </p:nvPr>
        </p:nvGraphicFramePr>
        <p:xfrm>
          <a:off x="228600" y="161036"/>
          <a:ext cx="9525000" cy="5401564"/>
        </p:xfrm>
        <a:graphic>
          <a:graphicData uri="http://schemas.openxmlformats.org/drawingml/2006/table">
            <a:tbl>
              <a:tblPr firstRow="1" bandRow="1">
                <a:tableStyleId>{F5AB1C69-6EDB-4FF4-983F-18BD219EF322}</a:tableStyleId>
              </a:tblPr>
              <a:tblGrid>
                <a:gridCol w="895513">
                  <a:extLst>
                    <a:ext uri="{9D8B030D-6E8A-4147-A177-3AD203B41FA5}">
                      <a16:colId xmlns:a16="http://schemas.microsoft.com/office/drawing/2014/main" val="20000"/>
                    </a:ext>
                  </a:extLst>
                </a:gridCol>
                <a:gridCol w="5454487">
                  <a:extLst>
                    <a:ext uri="{9D8B030D-6E8A-4147-A177-3AD203B41FA5}">
                      <a16:colId xmlns:a16="http://schemas.microsoft.com/office/drawing/2014/main" val="20001"/>
                    </a:ext>
                  </a:extLst>
                </a:gridCol>
                <a:gridCol w="3175000">
                  <a:extLst>
                    <a:ext uri="{9D8B030D-6E8A-4147-A177-3AD203B41FA5}">
                      <a16:colId xmlns:a16="http://schemas.microsoft.com/office/drawing/2014/main" val="20002"/>
                    </a:ext>
                  </a:extLst>
                </a:gridCol>
              </a:tblGrid>
              <a:tr h="734613">
                <a:tc>
                  <a:txBody>
                    <a:bodyPr/>
                    <a:lstStyle/>
                    <a:p>
                      <a:pPr algn="ctr"/>
                      <a:r>
                        <a:rPr lang="en-US" sz="1400" dirty="0" smtClean="0">
                          <a:latin typeface="Century Gothic"/>
                          <a:cs typeface="Century Gothic"/>
                        </a:rPr>
                        <a:t>Clause</a:t>
                      </a:r>
                    </a:p>
                    <a:p>
                      <a:pPr algn="ctr"/>
                      <a:endParaRPr lang="en-US" sz="1400" dirty="0">
                        <a:latin typeface="Century Gothic"/>
                        <a:cs typeface="Century Gothic"/>
                      </a:endParaRPr>
                    </a:p>
                  </a:txBody>
                  <a:tcP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tc>
                <a:extLst>
                  <a:ext uri="{0D108BD9-81ED-4DB2-BD59-A6C34878D82A}">
                    <a16:rowId xmlns:a16="http://schemas.microsoft.com/office/drawing/2014/main" val="10000"/>
                  </a:ext>
                </a:extLst>
              </a:tr>
              <a:tr h="4666951">
                <a:tc>
                  <a:txBody>
                    <a:bodyPr/>
                    <a:lstStyle/>
                    <a:p>
                      <a:r>
                        <a:rPr lang="en-US" sz="1400" dirty="0" smtClean="0">
                          <a:latin typeface="Century Gothic"/>
                          <a:cs typeface="Century Gothic"/>
                        </a:rPr>
                        <a:t>3</a:t>
                      </a:r>
                      <a:endParaRPr lang="en-US" sz="1400" dirty="0">
                        <a:latin typeface="Century Gothic"/>
                        <a:cs typeface="Century Gothic"/>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b="1" u="sng" dirty="0" smtClean="0">
                          <a:latin typeface="Century Gothic"/>
                          <a:cs typeface="Century Gothic"/>
                        </a:rPr>
                        <a:t>Recommendation : The Banking Association of South Africa </a:t>
                      </a:r>
                    </a:p>
                    <a:p>
                      <a:endParaRPr lang="en-ZA" sz="1400" b="1" u="sng" dirty="0" smtClean="0">
                        <a:latin typeface="Century Gothic"/>
                        <a:cs typeface="Century Gothic"/>
                      </a:endParaRPr>
                    </a:p>
                    <a:p>
                      <a:endParaRPr lang="en-ZA" sz="1400" dirty="0" smtClean="0">
                        <a:latin typeface="Century Gothic"/>
                        <a:cs typeface="Century Gothic"/>
                      </a:endParaRPr>
                    </a:p>
                    <a:p>
                      <a:r>
                        <a:rPr lang="en-ZA" sz="1400" dirty="0" smtClean="0">
                          <a:latin typeface="Century Gothic"/>
                          <a:cs typeface="Century Gothic"/>
                        </a:rPr>
                        <a:t>Given the proposed amendment, we recommend that Section 3 be changed to reflect that:</a:t>
                      </a:r>
                    </a:p>
                    <a:p>
                      <a:endParaRPr lang="en-ZA" sz="1400" dirty="0" smtClean="0">
                        <a:latin typeface="Century Gothic"/>
                        <a:cs typeface="Century Gothic"/>
                      </a:endParaRPr>
                    </a:p>
                    <a:p>
                      <a:r>
                        <a:rPr lang="en-ZA" sz="1400" dirty="0" smtClean="0">
                          <a:latin typeface="Century Gothic"/>
                          <a:cs typeface="Century Gothic"/>
                        </a:rPr>
                        <a:t>“the client’s copy is deemed to be the original deeds/document and the deeds/document held by the deed’s registry is deemed to be the certified copy of the original deed/document”.</a:t>
                      </a:r>
                    </a:p>
                    <a:p>
                      <a:endParaRPr lang="en-ZA" sz="1400" dirty="0" smtClean="0">
                        <a:latin typeface="Century Gothic"/>
                        <a:cs typeface="Century Gothic"/>
                      </a:endParaRPr>
                    </a:p>
                    <a:p>
                      <a:r>
                        <a:rPr lang="en-ZA" sz="1400" dirty="0" smtClean="0">
                          <a:latin typeface="Century Gothic"/>
                          <a:cs typeface="Century Gothic"/>
                        </a:rPr>
                        <a:t>If this is not possible due to some legality which we are unaware of, as a lesser and not preferred option, the clients copy of all deeds/documents should contain text to the effect that for:</a:t>
                      </a:r>
                    </a:p>
                    <a:p>
                      <a:r>
                        <a:rPr lang="en-ZA" sz="1400" dirty="0" smtClean="0">
                          <a:latin typeface="Century Gothic"/>
                          <a:cs typeface="Century Gothic"/>
                        </a:rPr>
                        <a:t>” for mortgagee security purposes and/or litigation matters, the copy held outside of the deed’s registry is deemed to be a certified copy of the original deed/document”.</a:t>
                      </a:r>
                    </a:p>
                    <a:p>
                      <a:endParaRPr lang="en-US" sz="1400" dirty="0">
                        <a:latin typeface="Century Gothic"/>
                        <a:cs typeface="Century Gothic"/>
                      </a:endParaRPr>
                    </a:p>
                  </a:txBody>
                  <a:tcPr/>
                </a:tc>
                <a:tc>
                  <a:txBody>
                    <a:bodyPr/>
                    <a:lstStyle/>
                    <a:p>
                      <a:pPr algn="just"/>
                      <a:r>
                        <a:rPr lang="en-US" sz="1400" dirty="0" smtClean="0">
                          <a:latin typeface="Century Gothic"/>
                          <a:cs typeface="Century Gothic"/>
                        </a:rPr>
                        <a:t>Financial institutions will always</a:t>
                      </a:r>
                      <a:r>
                        <a:rPr lang="en-US" sz="1400" baseline="0" dirty="0" smtClean="0">
                          <a:latin typeface="Century Gothic"/>
                          <a:cs typeface="Century Gothic"/>
                        </a:rPr>
                        <a:t> have access to the original registered records through the bi-directional interfacing of the systems.</a:t>
                      </a:r>
                    </a:p>
                    <a:p>
                      <a:pPr algn="just"/>
                      <a:endParaRPr lang="en-US" sz="1400" baseline="0" dirty="0" smtClean="0">
                        <a:latin typeface="Century Gothic"/>
                        <a:cs typeface="Century Gothic"/>
                      </a:endParaRPr>
                    </a:p>
                    <a:p>
                      <a:pPr algn="just"/>
                      <a:r>
                        <a:rPr lang="en-ZA" sz="1400" dirty="0" smtClean="0">
                          <a:latin typeface="Century Gothic"/>
                          <a:cs typeface="Century Gothic"/>
                        </a:rPr>
                        <a:t>A confirmation of registration\ ownership certificate will be issued after the transaction has been registered.</a:t>
                      </a:r>
                    </a:p>
                    <a:p>
                      <a:pPr algn="just"/>
                      <a:endParaRPr lang="en-US" sz="1400"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302652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23687218"/>
              </p:ext>
            </p:extLst>
          </p:nvPr>
        </p:nvGraphicFramePr>
        <p:xfrm>
          <a:off x="228600" y="152400"/>
          <a:ext cx="9525000" cy="5821679"/>
        </p:xfrm>
        <a:graphic>
          <a:graphicData uri="http://schemas.openxmlformats.org/drawingml/2006/table">
            <a:tbl>
              <a:tblPr firstRow="1" bandRow="1">
                <a:tableStyleId>{F5AB1C69-6EDB-4FF4-983F-18BD219EF322}</a:tableStyleId>
              </a:tblPr>
              <a:tblGrid>
                <a:gridCol w="895513">
                  <a:extLst>
                    <a:ext uri="{9D8B030D-6E8A-4147-A177-3AD203B41FA5}">
                      <a16:colId xmlns:a16="http://schemas.microsoft.com/office/drawing/2014/main" val="20000"/>
                    </a:ext>
                  </a:extLst>
                </a:gridCol>
                <a:gridCol w="5454487">
                  <a:extLst>
                    <a:ext uri="{9D8B030D-6E8A-4147-A177-3AD203B41FA5}">
                      <a16:colId xmlns:a16="http://schemas.microsoft.com/office/drawing/2014/main" val="20001"/>
                    </a:ext>
                  </a:extLst>
                </a:gridCol>
                <a:gridCol w="3175000">
                  <a:extLst>
                    <a:ext uri="{9D8B030D-6E8A-4147-A177-3AD203B41FA5}">
                      <a16:colId xmlns:a16="http://schemas.microsoft.com/office/drawing/2014/main" val="20002"/>
                    </a:ext>
                  </a:extLst>
                </a:gridCol>
              </a:tblGrid>
              <a:tr h="609600">
                <a:tc>
                  <a:txBody>
                    <a:bodyPr/>
                    <a:lstStyle/>
                    <a:p>
                      <a:pPr algn="ctr"/>
                      <a:r>
                        <a:rPr lang="en-US" sz="1400" dirty="0" smtClean="0">
                          <a:latin typeface="Century Gothic"/>
                          <a:cs typeface="Century Gothic"/>
                        </a:rPr>
                        <a:t>Clause</a:t>
                      </a:r>
                    </a:p>
                  </a:txBody>
                  <a:tcPr anchor="ctr"/>
                </a:tc>
                <a:tc>
                  <a:txBody>
                    <a:bodyPr/>
                    <a:lstStyle/>
                    <a:p>
                      <a:pPr algn="ctr"/>
                      <a:r>
                        <a:rPr lang="en-US" sz="1400" dirty="0" smtClean="0">
                          <a:latin typeface="Century Gothic"/>
                          <a:cs typeface="Century Gothic"/>
                        </a:rPr>
                        <a:t>Comment</a:t>
                      </a:r>
                      <a:endParaRPr lang="en-US" sz="1400" dirty="0">
                        <a:latin typeface="Century Gothic"/>
                        <a:cs typeface="Century Gothic"/>
                      </a:endParaRPr>
                    </a:p>
                  </a:txBody>
                  <a:tcPr anchor="ctr"/>
                </a:tc>
                <a:tc>
                  <a:txBody>
                    <a:bodyPr/>
                    <a:lstStyle/>
                    <a:p>
                      <a:pPr algn="ctr"/>
                      <a:r>
                        <a:rPr lang="en-US" sz="1400" dirty="0" smtClean="0">
                          <a:latin typeface="Century Gothic"/>
                          <a:cs typeface="Century Gothic"/>
                        </a:rPr>
                        <a:t>Response</a:t>
                      </a:r>
                      <a:endParaRPr lang="en-US" sz="1400" dirty="0">
                        <a:latin typeface="Century Gothic"/>
                        <a:cs typeface="Century Gothic"/>
                      </a:endParaRPr>
                    </a:p>
                  </a:txBody>
                  <a:tcPr anchor="ctr"/>
                </a:tc>
                <a:extLst>
                  <a:ext uri="{0D108BD9-81ED-4DB2-BD59-A6C34878D82A}">
                    <a16:rowId xmlns:a16="http://schemas.microsoft.com/office/drawing/2014/main" val="10000"/>
                  </a:ext>
                </a:extLst>
              </a:tr>
              <a:tr h="4876800">
                <a:tc>
                  <a:txBody>
                    <a:bodyPr/>
                    <a:lstStyle/>
                    <a:p>
                      <a:r>
                        <a:rPr lang="en-US" sz="1400" dirty="0" smtClean="0">
                          <a:latin typeface="Century Gothic"/>
                          <a:cs typeface="Century Gothic"/>
                        </a:rPr>
                        <a:t>3</a:t>
                      </a:r>
                      <a:endParaRPr lang="en-US" sz="1400" dirty="0">
                        <a:latin typeface="Century Gothic"/>
                        <a:cs typeface="Century Gothic"/>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400" b="1" u="sng" dirty="0" smtClean="0">
                          <a:latin typeface="Century Gothic"/>
                          <a:cs typeface="Century Gothic"/>
                        </a:rPr>
                        <a:t>MARK HEYINK : Attorney, Notary &amp; Conveyancer </a:t>
                      </a:r>
                    </a:p>
                    <a:p>
                      <a:endParaRPr lang="en-ZA" sz="1400" i="0" dirty="0" smtClean="0">
                        <a:latin typeface="Century Gothic"/>
                        <a:cs typeface="Century Gothic"/>
                      </a:endParaRPr>
                    </a:p>
                    <a:p>
                      <a:pPr algn="just"/>
                      <a:r>
                        <a:rPr lang="en-ZA" sz="1400" i="0" dirty="0" smtClean="0">
                          <a:latin typeface="Century Gothic"/>
                          <a:cs typeface="Century Gothic"/>
                        </a:rPr>
                        <a:t>“</a:t>
                      </a:r>
                      <a:r>
                        <a:rPr lang="en-ZA" sz="1400" i="1" dirty="0" smtClean="0">
                          <a:latin typeface="Century Gothic"/>
                          <a:cs typeface="Century Gothic"/>
                        </a:rPr>
                        <a:t>Subject to section 14 of the Electronic Communications and Transactions Act, a deed or document generated, registered and executed electronically and any other registered or executed deed or document scanned or otherwise incorporated into the electronic deeds registration system by electronic means is for all purposes deemed to be the only original and valid record”. </a:t>
                      </a:r>
                    </a:p>
                    <a:p>
                      <a:pPr algn="just"/>
                      <a:endParaRPr lang="en-ZA" sz="1400" dirty="0" smtClean="0">
                        <a:latin typeface="Century Gothic"/>
                        <a:cs typeface="Century Gothic"/>
                      </a:endParaRPr>
                    </a:p>
                    <a:p>
                      <a:pPr algn="just"/>
                      <a:r>
                        <a:rPr lang="en-ZA" sz="1400" b="1" u="sng" dirty="0" smtClean="0">
                          <a:latin typeface="Century Gothic"/>
                          <a:cs typeface="Century Gothic"/>
                        </a:rPr>
                        <a:t>Comment and recommendation</a:t>
                      </a:r>
                    </a:p>
                    <a:p>
                      <a:pPr algn="just"/>
                      <a:endParaRPr lang="en-ZA" sz="1400" b="1" u="sng" dirty="0" smtClean="0">
                        <a:latin typeface="Century Gothic"/>
                        <a:cs typeface="Century Gothic"/>
                      </a:endParaRPr>
                    </a:p>
                    <a:p>
                      <a:pPr algn="just"/>
                      <a:r>
                        <a:rPr lang="en-ZA" sz="1400" dirty="0" smtClean="0">
                          <a:latin typeface="Century Gothic"/>
                          <a:cs typeface="Century Gothic"/>
                        </a:rPr>
                        <a:t>This does not reflect the intent of section 14 of the ECTA. The ECTA does not see there being only one original of electronic records. Neither is this the case with current Deeds registries practice. The definition of electronic record instead refers specifically to the integrity of the record and that it has not been altered. This should be amended to be aligned with section 14. </a:t>
                      </a:r>
                    </a:p>
                    <a:p>
                      <a:pPr algn="just"/>
                      <a:endParaRPr lang="en-ZA" sz="1400" dirty="0" smtClean="0">
                        <a:latin typeface="Century Gothic"/>
                        <a:cs typeface="Century Gothic"/>
                      </a:endParaRPr>
                    </a:p>
                    <a:p>
                      <a:pPr algn="just"/>
                      <a:r>
                        <a:rPr lang="en-ZA" sz="1400" dirty="0" smtClean="0">
                          <a:latin typeface="Century Gothic"/>
                          <a:cs typeface="Century Gothic"/>
                        </a:rPr>
                        <a:t>In any event if a record is electronically signed by the Registrar using an AES any subsequent change will be detectable. Thus, the concept of a unique or only original in this context is misplaced.</a:t>
                      </a:r>
                      <a:endParaRPr lang="en-US" sz="1400" dirty="0">
                        <a:latin typeface="Century Gothic"/>
                        <a:cs typeface="Century Gothic"/>
                      </a:endParaRPr>
                    </a:p>
                  </a:txBody>
                  <a:tcPr/>
                </a:tc>
                <a:tc>
                  <a:txBody>
                    <a:bodyPr/>
                    <a:lstStyle/>
                    <a:p>
                      <a:pPr algn="just"/>
                      <a:r>
                        <a:rPr lang="en-US" sz="1400" dirty="0" smtClean="0">
                          <a:latin typeface="Century Gothic"/>
                          <a:cs typeface="Century Gothic"/>
                        </a:rPr>
                        <a:t>We agree in principle;</a:t>
                      </a:r>
                      <a:r>
                        <a:rPr lang="en-US" sz="1400" baseline="0" dirty="0" smtClean="0">
                          <a:latin typeface="Century Gothic"/>
                          <a:cs typeface="Century Gothic"/>
                        </a:rPr>
                        <a:t> and propose that the words “in so far as it may apply” be inserted after the word “Act” in the second line.</a:t>
                      </a:r>
                      <a:endParaRPr lang="en-US" sz="1400" dirty="0">
                        <a:latin typeface="Century Gothic"/>
                        <a:cs typeface="Century Gothic"/>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24681052"/>
      </p:ext>
    </p:extLst>
  </p:cSld>
  <p:clrMapOvr>
    <a:masterClrMapping/>
  </p:clrMapOvr>
  <p:timing>
    <p:tnLst>
      <p:par>
        <p:cTn id="1" dur="indefinite" restart="never" nodeType="tmRoot"/>
      </p:par>
    </p:tnLst>
  </p:timing>
</p:sld>
</file>

<file path=ppt/theme/theme1.xml><?xml version="1.0" encoding="utf-8"?>
<a:theme xmlns:a="http://schemas.openxmlformats.org/drawingml/2006/main" name="DRDLR Powerpoint Template 20150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DRDLR Powerpoint Template 201506</Template>
  <TotalTime>3541</TotalTime>
  <Words>4087</Words>
  <Application>Microsoft Office PowerPoint</Application>
  <PresentationFormat>A4 Paper (210x297 mm)</PresentationFormat>
  <Paragraphs>313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Bahnschrift SemiBold</vt:lpstr>
      <vt:lpstr>Calibri</vt:lpstr>
      <vt:lpstr>Century Gothic</vt:lpstr>
      <vt:lpstr>DRDLR Powerpoint Template 201506</vt:lpstr>
      <vt:lpstr>RESPONSE TO SUBMISSIONS MADE ON THE ELECTRONIC DEEDS REGISTRATION SYSTEM BILL [B35 - 2017]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GENERAL COMMENTS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XXX</dc:title>
  <dc:creator>TMhlongo</dc:creator>
  <cp:lastModifiedBy>Phumla Nyamza</cp:lastModifiedBy>
  <cp:revision>171</cp:revision>
  <cp:lastPrinted>2015-10-19T08:53:07Z</cp:lastPrinted>
  <dcterms:created xsi:type="dcterms:W3CDTF">2015-06-02T11:23:14Z</dcterms:created>
  <dcterms:modified xsi:type="dcterms:W3CDTF">2018-10-25T11:04:22Z</dcterms:modified>
</cp:coreProperties>
</file>